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47"/>
  </p:notesMasterIdLst>
  <p:sldIdLst>
    <p:sldId id="257" r:id="rId5"/>
    <p:sldId id="261" r:id="rId6"/>
    <p:sldId id="259" r:id="rId7"/>
    <p:sldId id="318" r:id="rId8"/>
    <p:sldId id="262" r:id="rId9"/>
    <p:sldId id="277" r:id="rId10"/>
    <p:sldId id="266" r:id="rId11"/>
    <p:sldId id="280" r:id="rId12"/>
    <p:sldId id="274" r:id="rId13"/>
    <p:sldId id="282" r:id="rId14"/>
    <p:sldId id="275" r:id="rId15"/>
    <p:sldId id="283" r:id="rId16"/>
    <p:sldId id="284" r:id="rId17"/>
    <p:sldId id="285" r:id="rId18"/>
    <p:sldId id="286" r:id="rId19"/>
    <p:sldId id="270" r:id="rId20"/>
    <p:sldId id="309" r:id="rId21"/>
    <p:sldId id="310" r:id="rId22"/>
    <p:sldId id="288" r:id="rId23"/>
    <p:sldId id="303" r:id="rId24"/>
    <p:sldId id="319" r:id="rId25"/>
    <p:sldId id="304" r:id="rId26"/>
    <p:sldId id="305" r:id="rId27"/>
    <p:sldId id="320" r:id="rId28"/>
    <p:sldId id="289" r:id="rId29"/>
    <p:sldId id="290" r:id="rId30"/>
    <p:sldId id="287" r:id="rId31"/>
    <p:sldId id="293" r:id="rId32"/>
    <p:sldId id="292" r:id="rId33"/>
    <p:sldId id="291" r:id="rId34"/>
    <p:sldId id="295" r:id="rId35"/>
    <p:sldId id="311" r:id="rId36"/>
    <p:sldId id="312" r:id="rId37"/>
    <p:sldId id="313" r:id="rId38"/>
    <p:sldId id="315" r:id="rId39"/>
    <p:sldId id="314" r:id="rId40"/>
    <p:sldId id="317" r:id="rId41"/>
    <p:sldId id="316" r:id="rId42"/>
    <p:sldId id="296" r:id="rId43"/>
    <p:sldId id="297" r:id="rId44"/>
    <p:sldId id="307" r:id="rId45"/>
    <p:sldId id="30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5202A74-163D-4B71-BBA8-E2FCD164262F}">
          <p14:sldIdLst>
            <p14:sldId id="257"/>
            <p14:sldId id="261"/>
            <p14:sldId id="259"/>
            <p14:sldId id="318"/>
          </p14:sldIdLst>
        </p14:section>
        <p14:section name="exploratory data analysis" id="{0860697E-8C4A-43F9-A7C0-C435911657B2}">
          <p14:sldIdLst>
            <p14:sldId id="262"/>
            <p14:sldId id="277"/>
          </p14:sldIdLst>
        </p14:section>
        <p14:section name="dataset preparation" id="{ED02CA79-8112-418E-8BC2-0FD9B68AECB3}">
          <p14:sldIdLst>
            <p14:sldId id="266"/>
            <p14:sldId id="280"/>
          </p14:sldIdLst>
        </p14:section>
        <p14:section name="face detection" id="{4AB6C702-EE4D-4283-ACB0-770710E41AE6}">
          <p14:sldIdLst>
            <p14:sldId id="274"/>
            <p14:sldId id="282"/>
            <p14:sldId id="275"/>
            <p14:sldId id="283"/>
            <p14:sldId id="284"/>
            <p14:sldId id="285"/>
            <p14:sldId id="286"/>
          </p14:sldIdLst>
        </p14:section>
        <p14:section name="age detection" id="{0DAD77B1-60C5-4EB2-933E-C56E97A5B2A7}">
          <p14:sldIdLst>
            <p14:sldId id="270"/>
            <p14:sldId id="309"/>
            <p14:sldId id="310"/>
            <p14:sldId id="288"/>
            <p14:sldId id="303"/>
            <p14:sldId id="319"/>
            <p14:sldId id="304"/>
            <p14:sldId id="305"/>
            <p14:sldId id="320"/>
          </p14:sldIdLst>
        </p14:section>
        <p14:section name="gender detection" id="{202E6ED8-C5B6-43BC-84E4-E3E3EA9340F6}">
          <p14:sldIdLst>
            <p14:sldId id="289"/>
            <p14:sldId id="290"/>
            <p14:sldId id="287"/>
            <p14:sldId id="293"/>
            <p14:sldId id="292"/>
            <p14:sldId id="291"/>
            <p14:sldId id="295"/>
            <p14:sldId id="311"/>
            <p14:sldId id="312"/>
            <p14:sldId id="313"/>
            <p14:sldId id="315"/>
            <p14:sldId id="314"/>
            <p14:sldId id="317"/>
            <p14:sldId id="316"/>
            <p14:sldId id="296"/>
            <p14:sldId id="297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Kiểu Có chủ đề 1 - Màu chủ đề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2865" autoAdjust="0"/>
  </p:normalViewPr>
  <p:slideViewPr>
    <p:cSldViewPr snapToGrid="0">
      <p:cViewPr varScale="1">
        <p:scale>
          <a:sx n="76" d="100"/>
          <a:sy n="76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DATASET</a:t>
            </a:r>
          </a:p>
        </c:rich>
      </c:tx>
      <c:layout>
        <c:manualLayout>
          <c:xMode val="edge"/>
          <c:yMode val="edge"/>
          <c:x val="0.34962869984910322"/>
          <c:y val="6.8415646173444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DATASET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698-499D-8D0F-86767151669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698-499D-8D0F-86767151669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698-499D-8D0F-867671516695}"/>
              </c:ext>
            </c:extLst>
          </c:dPt>
          <c:cat>
            <c:strRef>
              <c:f>Trang_tính1!$A$2:$A$5</c:f>
              <c:strCache>
                <c:ptCount val="3"/>
                <c:pt idx="0">
                  <c:v> Training set</c:v>
                </c:pt>
                <c:pt idx="1">
                  <c:v> Valid set</c:v>
                </c:pt>
                <c:pt idx="2">
                  <c:v> Test set</c:v>
                </c:pt>
              </c:strCache>
              <c:extLst/>
            </c:strRef>
          </c:cat>
          <c:val>
            <c:numRef>
              <c:f>Trang_tính1!$B$2:$B$5</c:f>
              <c:numCache>
                <c:formatCode>General</c:formatCode>
                <c:ptCount val="3"/>
                <c:pt idx="0">
                  <c:v>80</c:v>
                </c:pt>
                <c:pt idx="1">
                  <c:v>20</c:v>
                </c:pt>
                <c:pt idx="2">
                  <c:v>20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139-4356-A70C-18834992B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68B41-69C0-41FC-AD74-19028F7509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627060-BAFC-44E7-B929-0C47C8B37F45}">
      <dgm:prSet/>
      <dgm:spPr>
        <a:solidFill>
          <a:schemeClr val="bg2"/>
        </a:solidFill>
      </dgm:spPr>
      <dgm:t>
        <a:bodyPr/>
        <a:lstStyle/>
        <a:p>
          <a:r>
            <a:rPr lang="en-US" b="1">
              <a:solidFill>
                <a:schemeClr val="accent1">
                  <a:lumMod val="60000"/>
                  <a:lumOff val="40000"/>
                </a:schemeClr>
              </a:solidFill>
            </a:rPr>
            <a:t>P-Net: Predict areas in an image that could be faces.</a:t>
          </a:r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E7EAC8F-116C-4B2B-B6FA-07E27CA08835}" type="parTrans" cxnId="{3AB5DB6C-B939-406D-B114-CC48FDC5B652}">
      <dgm:prSet/>
      <dgm:spPr/>
      <dgm:t>
        <a:bodyPr/>
        <a:lstStyle/>
        <a:p>
          <a:endParaRPr lang="en-US"/>
        </a:p>
      </dgm:t>
    </dgm:pt>
    <dgm:pt modelId="{ACDA45EF-3790-487D-BEA0-489AF36F3145}" type="sibTrans" cxnId="{3AB5DB6C-B939-406D-B114-CC48FDC5B652}">
      <dgm:prSet/>
      <dgm:spPr/>
      <dgm:t>
        <a:bodyPr/>
        <a:lstStyle/>
        <a:p>
          <a:endParaRPr lang="en-US"/>
        </a:p>
      </dgm:t>
    </dgm:pt>
    <dgm:pt modelId="{8FFA575E-AD32-4C59-A2E4-FE15570538F1}">
      <dgm:prSet/>
      <dgm:spPr>
        <a:solidFill>
          <a:schemeClr val="bg2"/>
        </a:solidFill>
      </dgm:spPr>
      <dgm:t>
        <a:bodyPr/>
        <a:lstStyle/>
        <a:p>
          <a:r>
            <a:rPr lang="en-US" b="1">
              <a:solidFill>
                <a:schemeClr val="accent1">
                  <a:lumMod val="60000"/>
                  <a:lumOff val="40000"/>
                </a:schemeClr>
              </a:solidFill>
            </a:rPr>
            <a:t>R-Net: Use the output of P-Net to remove areas that are not faces.</a:t>
          </a:r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A1D832-C8DB-469F-8B68-A62555B7CCBD}" type="parTrans" cxnId="{04B321E0-5D5F-454D-9135-D8264B85B43B}">
      <dgm:prSet/>
      <dgm:spPr/>
      <dgm:t>
        <a:bodyPr/>
        <a:lstStyle/>
        <a:p>
          <a:endParaRPr lang="en-US"/>
        </a:p>
      </dgm:t>
    </dgm:pt>
    <dgm:pt modelId="{8F210154-FA98-432B-ABBB-DAD4C59050AD}" type="sibTrans" cxnId="{04B321E0-5D5F-454D-9135-D8264B85B43B}">
      <dgm:prSet/>
      <dgm:spPr/>
      <dgm:t>
        <a:bodyPr/>
        <a:lstStyle/>
        <a:p>
          <a:endParaRPr lang="en-US"/>
        </a:p>
      </dgm:t>
    </dgm:pt>
    <dgm:pt modelId="{1AAF81AC-080A-479B-B866-68035C1B41A5}">
      <dgm:prSet/>
      <dgm:spPr>
        <a:solidFill>
          <a:schemeClr val="bg2"/>
        </a:solidFill>
      </dgm:spPr>
      <dgm:t>
        <a:bodyPr/>
        <a:lstStyle/>
        <a:p>
          <a:r>
            <a:rPr lang="en-US" b="1">
              <a:solidFill>
                <a:schemeClr val="accent1">
                  <a:lumMod val="60000"/>
                  <a:lumOff val="40000"/>
                </a:schemeClr>
              </a:solidFill>
            </a:rPr>
            <a:t>O-Net: Use the output of R-Net to give the final result along with 5 facial landmarks (2 eyes, nose, 2 corners of mouth).</a:t>
          </a:r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6F81F8D-EA75-4B62-A94D-DDB5393E5644}" type="parTrans" cxnId="{8B14D586-9B70-427C-84DC-9E4A9584A511}">
      <dgm:prSet/>
      <dgm:spPr/>
      <dgm:t>
        <a:bodyPr/>
        <a:lstStyle/>
        <a:p>
          <a:endParaRPr lang="en-US"/>
        </a:p>
      </dgm:t>
    </dgm:pt>
    <dgm:pt modelId="{C8E9477C-D85D-492F-A7DE-4E2C55335CAC}" type="sibTrans" cxnId="{8B14D586-9B70-427C-84DC-9E4A9584A511}">
      <dgm:prSet/>
      <dgm:spPr/>
      <dgm:t>
        <a:bodyPr/>
        <a:lstStyle/>
        <a:p>
          <a:endParaRPr lang="en-US"/>
        </a:p>
      </dgm:t>
    </dgm:pt>
    <dgm:pt modelId="{3874B408-6931-4850-B3B3-41C9AA53D55D}" type="pres">
      <dgm:prSet presAssocID="{2C668B41-69C0-41FC-AD74-19028F750915}" presName="linear" presStyleCnt="0">
        <dgm:presLayoutVars>
          <dgm:animLvl val="lvl"/>
          <dgm:resizeHandles val="exact"/>
        </dgm:presLayoutVars>
      </dgm:prSet>
      <dgm:spPr/>
    </dgm:pt>
    <dgm:pt modelId="{58EEFA91-B7B9-47B6-9D36-65091EEC5A06}" type="pres">
      <dgm:prSet presAssocID="{0C627060-BAFC-44E7-B929-0C47C8B37F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1AB04E-2707-43A9-A9FB-2E1CBB4DDC58}" type="pres">
      <dgm:prSet presAssocID="{ACDA45EF-3790-487D-BEA0-489AF36F3145}" presName="spacer" presStyleCnt="0"/>
      <dgm:spPr/>
    </dgm:pt>
    <dgm:pt modelId="{DA01F629-EB56-44F6-A6B7-FF0A6F5D9BC6}" type="pres">
      <dgm:prSet presAssocID="{8FFA575E-AD32-4C59-A2E4-FE15570538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7F3D29-D5DB-42C5-B7C8-433FEDE2E3A4}" type="pres">
      <dgm:prSet presAssocID="{8F210154-FA98-432B-ABBB-DAD4C59050AD}" presName="spacer" presStyleCnt="0"/>
      <dgm:spPr/>
    </dgm:pt>
    <dgm:pt modelId="{E3819981-D9CC-4FF0-9D70-EA44F69924FD}" type="pres">
      <dgm:prSet presAssocID="{1AAF81AC-080A-479B-B866-68035C1B41A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B5DB6C-B939-406D-B114-CC48FDC5B652}" srcId="{2C668B41-69C0-41FC-AD74-19028F750915}" destId="{0C627060-BAFC-44E7-B929-0C47C8B37F45}" srcOrd="0" destOrd="0" parTransId="{CE7EAC8F-116C-4B2B-B6FA-07E27CA08835}" sibTransId="{ACDA45EF-3790-487D-BEA0-489AF36F3145}"/>
    <dgm:cxn modelId="{BA357972-3DE9-4D25-A570-C9FF89ED35A6}" type="presOf" srcId="{2C668B41-69C0-41FC-AD74-19028F750915}" destId="{3874B408-6931-4850-B3B3-41C9AA53D55D}" srcOrd="0" destOrd="0" presId="urn:microsoft.com/office/officeart/2005/8/layout/vList2"/>
    <dgm:cxn modelId="{8B14D586-9B70-427C-84DC-9E4A9584A511}" srcId="{2C668B41-69C0-41FC-AD74-19028F750915}" destId="{1AAF81AC-080A-479B-B866-68035C1B41A5}" srcOrd="2" destOrd="0" parTransId="{76F81F8D-EA75-4B62-A94D-DDB5393E5644}" sibTransId="{C8E9477C-D85D-492F-A7DE-4E2C55335CAC}"/>
    <dgm:cxn modelId="{DE103096-8F0D-4F76-B7F4-98803F843F37}" type="presOf" srcId="{0C627060-BAFC-44E7-B929-0C47C8B37F45}" destId="{58EEFA91-B7B9-47B6-9D36-65091EEC5A06}" srcOrd="0" destOrd="0" presId="urn:microsoft.com/office/officeart/2005/8/layout/vList2"/>
    <dgm:cxn modelId="{1A7962C0-C9D3-4012-933A-19D2882F0B26}" type="presOf" srcId="{8FFA575E-AD32-4C59-A2E4-FE15570538F1}" destId="{DA01F629-EB56-44F6-A6B7-FF0A6F5D9BC6}" srcOrd="0" destOrd="0" presId="urn:microsoft.com/office/officeart/2005/8/layout/vList2"/>
    <dgm:cxn modelId="{04B321E0-5D5F-454D-9135-D8264B85B43B}" srcId="{2C668B41-69C0-41FC-AD74-19028F750915}" destId="{8FFA575E-AD32-4C59-A2E4-FE15570538F1}" srcOrd="1" destOrd="0" parTransId="{52A1D832-C8DB-469F-8B68-A62555B7CCBD}" sibTransId="{8F210154-FA98-432B-ABBB-DAD4C59050AD}"/>
    <dgm:cxn modelId="{308E1EF9-E90D-41C7-BF62-F0AB69E3C7A7}" type="presOf" srcId="{1AAF81AC-080A-479B-B866-68035C1B41A5}" destId="{E3819981-D9CC-4FF0-9D70-EA44F69924FD}" srcOrd="0" destOrd="0" presId="urn:microsoft.com/office/officeart/2005/8/layout/vList2"/>
    <dgm:cxn modelId="{AAE96072-A287-4F22-8696-AC3ADACD8665}" type="presParOf" srcId="{3874B408-6931-4850-B3B3-41C9AA53D55D}" destId="{58EEFA91-B7B9-47B6-9D36-65091EEC5A06}" srcOrd="0" destOrd="0" presId="urn:microsoft.com/office/officeart/2005/8/layout/vList2"/>
    <dgm:cxn modelId="{1DC8745A-181F-4D86-AF3F-B793827DB418}" type="presParOf" srcId="{3874B408-6931-4850-B3B3-41C9AA53D55D}" destId="{0C1AB04E-2707-43A9-A9FB-2E1CBB4DDC58}" srcOrd="1" destOrd="0" presId="urn:microsoft.com/office/officeart/2005/8/layout/vList2"/>
    <dgm:cxn modelId="{ACBC8A61-EDC9-4193-9D51-B3FFBD539A47}" type="presParOf" srcId="{3874B408-6931-4850-B3B3-41C9AA53D55D}" destId="{DA01F629-EB56-44F6-A6B7-FF0A6F5D9BC6}" srcOrd="2" destOrd="0" presId="urn:microsoft.com/office/officeart/2005/8/layout/vList2"/>
    <dgm:cxn modelId="{19B8AFC6-8D29-456A-9F0D-44C9F30CF598}" type="presParOf" srcId="{3874B408-6931-4850-B3B3-41C9AA53D55D}" destId="{E77F3D29-D5DB-42C5-B7C8-433FEDE2E3A4}" srcOrd="3" destOrd="0" presId="urn:microsoft.com/office/officeart/2005/8/layout/vList2"/>
    <dgm:cxn modelId="{65D280D0-D143-420E-8E49-D6A363357D72}" type="presParOf" srcId="{3874B408-6931-4850-B3B3-41C9AA53D55D}" destId="{E3819981-D9CC-4FF0-9D70-EA44F69924F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EFA91-B7B9-47B6-9D36-65091EEC5A06}">
      <dsp:nvSpPr>
        <dsp:cNvPr id="0" name=""/>
        <dsp:cNvSpPr/>
      </dsp:nvSpPr>
      <dsp:spPr>
        <a:xfrm>
          <a:off x="0" y="137276"/>
          <a:ext cx="3838470" cy="1216215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1">
                  <a:lumMod val="60000"/>
                  <a:lumOff val="40000"/>
                </a:schemeClr>
              </a:solidFill>
            </a:rPr>
            <a:t>P-Net: Predict areas in an image that could be faces.</a:t>
          </a:r>
          <a:endParaRPr lang="en-US" sz="1800" kern="120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371" y="196647"/>
        <a:ext cx="3719728" cy="1097473"/>
      </dsp:txXfrm>
    </dsp:sp>
    <dsp:sp modelId="{DA01F629-EB56-44F6-A6B7-FF0A6F5D9BC6}">
      <dsp:nvSpPr>
        <dsp:cNvPr id="0" name=""/>
        <dsp:cNvSpPr/>
      </dsp:nvSpPr>
      <dsp:spPr>
        <a:xfrm>
          <a:off x="0" y="1405331"/>
          <a:ext cx="3838470" cy="1216215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1">
                  <a:lumMod val="60000"/>
                  <a:lumOff val="40000"/>
                </a:schemeClr>
              </a:solidFill>
            </a:rPr>
            <a:t>R-Net: Use the output of P-Net to remove areas that are not faces.</a:t>
          </a:r>
          <a:endParaRPr lang="en-US" sz="1800" kern="120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371" y="1464702"/>
        <a:ext cx="3719728" cy="1097473"/>
      </dsp:txXfrm>
    </dsp:sp>
    <dsp:sp modelId="{E3819981-D9CC-4FF0-9D70-EA44F69924FD}">
      <dsp:nvSpPr>
        <dsp:cNvPr id="0" name=""/>
        <dsp:cNvSpPr/>
      </dsp:nvSpPr>
      <dsp:spPr>
        <a:xfrm>
          <a:off x="0" y="2673386"/>
          <a:ext cx="3838470" cy="1216215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accent1">
                  <a:lumMod val="60000"/>
                  <a:lumOff val="40000"/>
                </a:schemeClr>
              </a:solidFill>
            </a:rPr>
            <a:t>O-Net: Use the output of R-Net to give the final result along with 5 facial landmarks (2 eyes, nose, 2 corners of mouth).</a:t>
          </a:r>
          <a:endParaRPr lang="en-US" sz="1800" kern="120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371" y="2732757"/>
        <a:ext cx="3719728" cy="1097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1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16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2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08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394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04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1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4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3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C91E-68ED-4F30-8DDD-38C1808A644B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7975-0522-4EB6-9D63-B76F9C21E73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39AD-595B-48D0-AFF6-496F59DB8162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455C-B46A-47F4-B038-155E42F76C2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C2E2-9B69-4719-AD63-A7158A9B34BD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1B41-86BF-46B3-B4FD-76F244E4E15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347D-EF37-4E3A-9693-EE26D2C7033F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3B3C-9EB3-4408-8A29-65DA22DB8BF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C9EB4EE-4678-4F95-ABDB-9384F092E52D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005 One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0202260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0686588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1170917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0971915" y="10051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1355875" y="2019975"/>
            <a:ext cx="9615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355875" y="1198775"/>
            <a:ext cx="961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2"/>
          </p:nvPr>
        </p:nvSpPr>
        <p:spPr>
          <a:xfrm>
            <a:off x="1355875" y="2680150"/>
            <a:ext cx="9615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 rot="5400000">
            <a:off x="523974" y="58171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501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A5D72-C023-4376-830F-DE26485A8F5A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BC94-048D-4391-AAC9-FA2FB7B7E093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DFED-A56B-4063-AB62-8ECBA158040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2E27-AAF3-4F4C-BCD2-0F0D3A46023F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751B-FCC5-4930-9DA6-282EE9BB1048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D25AC-68F8-4CA7-8FB7-D38092B9F6C1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0601-6F8C-4F3D-8A5E-694165E2D0B7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F531-507B-4B1D-B432-EAE7651526E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E71D-0879-4442-B1C6-CC71CDAE25F4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AE81-D72B-4DD2-9B9F-25AE390ACDC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8DA8-E99C-437C-A426-DE919D1828B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3119-4F0F-40CA-8CE3-1641B7D091A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B71F-A0D6-4FF6-9C3C-F62DDC7876FA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E31D-449F-452E-93F8-3614FDCAA1E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C06BE-89C4-4A2A-9882-70FD2CF9B6D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D1A0-D405-4E9F-ABC9-949ACB957DAC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69BFB-D6E6-4888-B316-B38162CC727D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30DE-3F8C-4116-BF3B-48777A2CC35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963690A-F6F0-48A2-8856-D01660EAAA01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AB28-BD17-4DB8-8B2B-D529A2D3D0CA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EAB-805B-40E0-941E-55AD9A364A2B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5400-0CF2-4960-9835-713F4A4054F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11A45-511B-40F1-B00A-DE002C05BC2C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EDA0-36A6-4627-AE67-08C8606A3FA3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69CB-1BA3-4FE3-AF8E-73E861C6477A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8C23-6271-42C3-845A-92F25D8428C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1530-847F-4660-AC2B-F9784453397C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B60C-3E70-46C5-9DB8-A1CAB0E4147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6049-68C7-4947-9E1C-786D86BF139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9F3D-BA7A-4CAF-B271-F27059DA2BC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C4E3-DC5D-4042-8C74-6EA7FA4920C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DE39-2968-4C53-B258-635A441A018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2204-0C96-4E5C-888B-3C3F27E329DF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1E323-945A-4F3B-BD25-AD327C31A5B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3158-2EB0-4D17-8D89-EA598C79D34D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AB6F-E16D-4F57-839B-16A9010D2198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414-0CD9-47F2-9E54-4408BC616720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F22F0C-455B-4A13-A876-099C57503DFA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A079-2DC9-47A1-82A2-C00F0BFD0168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1BAA-D2C5-4391-AF48-AB56263EA65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9EC2-E05C-464E-A0BE-E65F00ECD76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B50F-399D-4BC4-BF55-BD4ECCE75FB4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621A-7034-41C8-AFB0-0190DFEA98FF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6484-36C2-4D14-A40D-2824A62D449B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4ECF-550B-4DE4-9E32-A793F2DB4234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7D81-27EC-4B40-842E-9083089EBC1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2027-A418-440B-9073-1A541D415E67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23DF-4BC9-4DE5-ABD1-A20161139317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9D8B2-5E4E-424B-B8AC-97C817634FA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5FC6-B4DD-41F7-9ECE-74E3FC35E04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25B-8AF3-4AA9-95F3-E2F9B0D22133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8B18-8DBA-482B-94C4-53D8BC5F3053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FA0D-82D5-4529-9681-013DEE09AC75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35583-C314-4701-A369-047ECBF45B4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5319-128E-49E8-AE05-20EB37D3824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8F7918F-1436-421D-A3DD-EBE7E8EDF949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1D519-631A-4590-84C4-AA13299E3B41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D964B-420E-4025-91E3-EA3E4A81E9DC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E1005-943D-4219-A06C-EDD96B008F56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FF7A-443C-4D67-88EA-645F2591A324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74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4C228-2F6D-4CDC-A678-6ACFA044D994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7FB68-067B-47AB-9E35-0473D478CBB2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67CE5-6A44-4754-AD11-34624BD995BE}" type="datetime1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yolov4-in-google-colab-train-your-custom-dataset-traffic-signs-with-ease-3243ca91c81d" TargetMode="External"/><Relationship Id="rId3" Type="http://schemas.openxmlformats.org/officeDocument/2006/relationships/hyperlink" Target="https://github.com/ipazc/mtcnn" TargetMode="External"/><Relationship Id="rId7" Type="http://schemas.openxmlformats.org/officeDocument/2006/relationships/hyperlink" Target="https://www.miai.vn/2020/05/25/yolo-series-train-yolo-v4-train-tren-colab-chi-tiet-va-day-du-a-z/" TargetMode="External"/><Relationship Id="rId2" Type="http://schemas.openxmlformats.org/officeDocument/2006/relationships/hyperlink" Target="https://www.miai.vn/2019/08/09/yolo-series-2-cach-train-yolo-de-detect-cac-object-dac-thu/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viblo.asia/p/tim-hieu-ve-yolo-trong-bai-toan-real-time-object-detection-yMnKMdvr57P" TargetMode="External"/><Relationship Id="rId5" Type="http://schemas.openxmlformats.org/officeDocument/2006/relationships/hyperlink" Target="https://towardsdatascience.com/face-detection-using-mtcnn-a-guide-for-face-extraction-with-a-focus-on-speed-c6d59f82d49" TargetMode="External"/><Relationship Id="rId10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viblo.asia/p/nhan-dien-khuon-mat-voi-mang-mtcnn-va-facenet-phan-1-Qbq5QDN4lD8" TargetMode="External"/><Relationship Id="rId9" Type="http://schemas.openxmlformats.org/officeDocument/2006/relationships/hyperlink" Target="https://viblo.asia/p/haar-cascade-la-gi-luan-ve-mot-ky-thuat-chuyen-dung-de-nhan-biet-cac-khuon-mat-trong-anh-E375zamdlGW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Relationship Id="rId5" Type="http://schemas.openxmlformats.org/officeDocument/2006/relationships/hyperlink" Target="https://colab.research.google.com/drive/1_KY0pt7G7mNg_7BiSbf_2ErUFqAQ4pNd#scrollTo=JgWbwm2uyH1V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kaggle.com/frabbisw/facial-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33709"/>
            <a:ext cx="8824456" cy="1373070"/>
          </a:xfrm>
        </p:spPr>
        <p:txBody>
          <a:bodyPr/>
          <a:lstStyle/>
          <a:p>
            <a:r>
              <a:rPr lang="en-US" sz="6000"/>
              <a:t>Age &amp; Gender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bg1">
                    <a:lumMod val="95000"/>
                    <a:lumOff val="5000"/>
                  </a:schemeClr>
                </a:solidFill>
              </a:rPr>
              <a:t>COMPUTER VISION</a:t>
            </a:r>
            <a:r>
              <a:rPr lang="en-US" sz="2400">
                <a:solidFill>
                  <a:schemeClr val="bg1">
                    <a:lumMod val="95000"/>
                    <a:lumOff val="5000"/>
                  </a:schemeClr>
                </a:solidFill>
              </a:rPr>
              <a:t> (CS231.M12.KHCL)</a:t>
            </a:r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400">
                <a:solidFill>
                  <a:schemeClr val="bg1">
                    <a:lumMod val="95000"/>
                    <a:lumOff val="5000"/>
                  </a:schemeClr>
                </a:solidFill>
              </a:rPr>
              <a:t>Lecture: Mr. MAI TIEN DUNG</a:t>
            </a:r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DE1CEC1-CB16-49DD-807A-1C947B4B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86BC58DE-1824-4E21-87F2-0848EDEF8177}"/>
              </a:ext>
            </a:extLst>
          </p:cNvPr>
          <p:cNvSpPr/>
          <p:nvPr/>
        </p:nvSpPr>
        <p:spPr>
          <a:xfrm>
            <a:off x="1732504" y="3566994"/>
            <a:ext cx="7763188" cy="864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ũi tên: Hình ngũ giác 5">
            <a:extLst>
              <a:ext uri="{FF2B5EF4-FFF2-40B4-BE49-F238E27FC236}">
                <a16:creationId xmlns:a16="http://schemas.microsoft.com/office/drawing/2014/main" id="{EAD4D7CB-EFD8-43E4-9812-4C7CE02B5817}"/>
              </a:ext>
            </a:extLst>
          </p:cNvPr>
          <p:cNvSpPr/>
          <p:nvPr/>
        </p:nvSpPr>
        <p:spPr>
          <a:xfrm>
            <a:off x="1732504" y="4652046"/>
            <a:ext cx="7763188" cy="864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C69DEDFC-BFE2-4BB8-A67A-3DEBBE4F310F}"/>
              </a:ext>
            </a:extLst>
          </p:cNvPr>
          <p:cNvSpPr/>
          <p:nvPr/>
        </p:nvSpPr>
        <p:spPr>
          <a:xfrm>
            <a:off x="1732504" y="2481943"/>
            <a:ext cx="7763188" cy="864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C6824-6F86-4F81-91ED-A6F5C3FD8E2C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Research methods:</a:t>
            </a:r>
            <a:endParaRPr lang="en-US" b="1" u="sng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C420E62-1E15-480C-8F88-831FD67D2FF2}"/>
              </a:ext>
            </a:extLst>
          </p:cNvPr>
          <p:cNvSpPr txBox="1"/>
          <p:nvPr/>
        </p:nvSpPr>
        <p:spPr>
          <a:xfrm>
            <a:off x="1732504" y="2567913"/>
            <a:ext cx="74215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Haar cascade </a:t>
            </a:r>
          </a:p>
          <a:p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MTCNN </a:t>
            </a:r>
          </a:p>
          <a:p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YOLOV4 for object detection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18CCC92-E704-4F75-9D8E-2BA993AD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F85E7EB-64DD-4240-8583-6C243806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AA9413-A886-4022-A477-7ACECA365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1C6E63-BD83-438C-8E5A-539006F79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1E0C71-AEB6-4ADF-A06B-0842850D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êu đề 8">
            <a:extLst>
              <a:ext uri="{FF2B5EF4-FFF2-40B4-BE49-F238E27FC236}">
                <a16:creationId xmlns:a16="http://schemas.microsoft.com/office/drawing/2014/main" id="{44D22EAB-C644-4270-8444-E35EE4C6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HAAR CASCADE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AC3CC6-6498-44DC-8A2A-3BCA9A761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6D04F02-41C1-4E85-AAC6-6A04A4A0DC60}"/>
              </a:ext>
            </a:extLst>
          </p:cNvPr>
          <p:cNvSpPr txBox="1"/>
          <p:nvPr/>
        </p:nvSpPr>
        <p:spPr>
          <a:xfrm>
            <a:off x="160774" y="2336873"/>
            <a:ext cx="465567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Released in 2001.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2">
                  <a:lumMod val="50000"/>
                </a:schemeClr>
              </a:solidFill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Haar Features.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2">
                  <a:lumMod val="50000"/>
                </a:schemeClr>
              </a:solidFill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Adaboots.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2">
                  <a:lumMod val="50000"/>
                </a:schemeClr>
              </a:solidFill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      - Choose the best features.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bg2">
                  <a:lumMod val="50000"/>
                </a:schemeClr>
              </a:solidFill>
              <a:effectLst>
                <a:outerShdw blurRad="228600" algn="ctr" rotWithShape="0">
                  <a:prstClr val="black">
                    <a:alpha val="53000"/>
                  </a:prstClr>
                </a:outerShdw>
              </a:effectLst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      - Powerful classifier training: linear combination of weaker classifiers.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2C39F2-3E8E-489A-8907-3C251BE71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Diagram&#10;&#10;Description automatically generated">
            <a:extLst>
              <a:ext uri="{FF2B5EF4-FFF2-40B4-BE49-F238E27FC236}">
                <a16:creationId xmlns:a16="http://schemas.microsoft.com/office/drawing/2014/main" id="{E2378BE3-7A6D-4B24-A7AA-AE9DC5623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89" y="1970241"/>
            <a:ext cx="6272655" cy="31544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1976B2D-906C-4ACF-998A-7C7A1416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744" y="12661"/>
            <a:ext cx="1154151" cy="596940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8">
            <a:extLst>
              <a:ext uri="{FF2B5EF4-FFF2-40B4-BE49-F238E27FC236}">
                <a16:creationId xmlns:a16="http://schemas.microsoft.com/office/drawing/2014/main" id="{44D22EAB-C644-4270-8444-E35EE4C6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137959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MTCNN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C956F56-B7B0-4B99-8084-872DF8C838E7}"/>
              </a:ext>
            </a:extLst>
          </p:cNvPr>
          <p:cNvSpPr txBox="1"/>
          <p:nvPr/>
        </p:nvSpPr>
        <p:spPr>
          <a:xfrm>
            <a:off x="3657601" y="832032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Stage 1 : P-Net</a:t>
            </a:r>
          </a:p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Stage 2 : R-Net</a:t>
            </a:r>
          </a:p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Stage 3 : O-Net  </a:t>
            </a:r>
          </a:p>
        </p:txBody>
      </p:sp>
      <p:pic>
        <p:nvPicPr>
          <p:cNvPr id="12" name="Picture 2" descr="Tìm hiểu MTCNN và áp dụng để xác định vị trí các khuôn mặt.">
            <a:extLst>
              <a:ext uri="{FF2B5EF4-FFF2-40B4-BE49-F238E27FC236}">
                <a16:creationId xmlns:a16="http://schemas.microsoft.com/office/drawing/2014/main" id="{75F65F1B-8EEB-4AFF-946B-D3266443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16" y="2414116"/>
            <a:ext cx="7305152" cy="402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Hộp Văn bản 9">
            <a:extLst>
              <a:ext uri="{FF2B5EF4-FFF2-40B4-BE49-F238E27FC236}">
                <a16:creationId xmlns:a16="http://schemas.microsoft.com/office/drawing/2014/main" id="{99358D08-B574-469F-8253-10B62FDF0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172779"/>
              </p:ext>
            </p:extLst>
          </p:nvPr>
        </p:nvGraphicFramePr>
        <p:xfrm>
          <a:off x="301450" y="2414115"/>
          <a:ext cx="3838470" cy="4026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CFC1881C-659C-471C-BD4C-6DD5BE5E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êu đề 8">
            <a:extLst>
              <a:ext uri="{FF2B5EF4-FFF2-40B4-BE49-F238E27FC236}">
                <a16:creationId xmlns:a16="http://schemas.microsoft.com/office/drawing/2014/main" id="{44D22EAB-C644-4270-8444-E35EE4C6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97168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YOLOV4 FOR OBJECT DETECTION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004992-CB9F-4B8E-9E37-8882AEC4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214" y="2601396"/>
            <a:ext cx="4662436" cy="227820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D5B4BA7-9975-44C1-B87D-29130E6F79CD}"/>
              </a:ext>
            </a:extLst>
          </p:cNvPr>
          <p:cNvSpPr txBox="1"/>
          <p:nvPr/>
        </p:nvSpPr>
        <p:spPr>
          <a:xfrm>
            <a:off x="1276141" y="3509666"/>
            <a:ext cx="95459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A1C0C-D693-40B9-9730-FA509F7242B7}"/>
              </a:ext>
            </a:extLst>
          </p:cNvPr>
          <p:cNvSpPr txBox="1"/>
          <p:nvPr/>
        </p:nvSpPr>
        <p:spPr>
          <a:xfrm>
            <a:off x="9785134" y="3509666"/>
            <a:ext cx="149916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87521E-E034-4DF3-9197-0BE52C43F21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8239650" y="3740499"/>
            <a:ext cx="1545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447B008C-217D-4592-BFF5-65C8DCBAD69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70928" y="3740499"/>
            <a:ext cx="1306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E8BBC458-25B9-4CBB-BBFE-335AF1C671AB}"/>
              </a:ext>
            </a:extLst>
          </p:cNvPr>
          <p:cNvSpPr txBox="1"/>
          <p:nvPr/>
        </p:nvSpPr>
        <p:spPr>
          <a:xfrm>
            <a:off x="0" y="6445731"/>
            <a:ext cx="961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Dataset: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https://www.kaggle.com/ashwingupta3012/human-faces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80BDD9B-1E0B-4D87-93A1-F33ECCB26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ũi tên: Hình ngũ giác 4">
            <a:extLst>
              <a:ext uri="{FF2B5EF4-FFF2-40B4-BE49-F238E27FC236}">
                <a16:creationId xmlns:a16="http://schemas.microsoft.com/office/drawing/2014/main" id="{AE12A44B-2E30-4C50-B3A2-0CFA6406FC30}"/>
              </a:ext>
            </a:extLst>
          </p:cNvPr>
          <p:cNvSpPr/>
          <p:nvPr/>
        </p:nvSpPr>
        <p:spPr>
          <a:xfrm>
            <a:off x="344114" y="150725"/>
            <a:ext cx="2461847" cy="671408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9A321B5B-F138-48FE-8857-4DB2FCCF1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47094"/>
              </p:ext>
            </p:extLst>
          </p:nvPr>
        </p:nvGraphicFramePr>
        <p:xfrm>
          <a:off x="344114" y="963528"/>
          <a:ext cx="3275762" cy="2676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762">
                  <a:extLst>
                    <a:ext uri="{9D8B030D-6E8A-4147-A177-3AD203B41FA5}">
                      <a16:colId xmlns:a16="http://schemas.microsoft.com/office/drawing/2014/main" val="3213599325"/>
                    </a:ext>
                  </a:extLst>
                </a:gridCol>
              </a:tblGrid>
              <a:tr h="560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Haar Cascade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9238"/>
                  </a:ext>
                </a:extLst>
              </a:tr>
              <a:tr h="21165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The fastest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Works well with frontial face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Easily affected by environmental light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75368"/>
                  </a:ext>
                </a:extLst>
              </a:tr>
            </a:tbl>
          </a:graphicData>
        </a:graphic>
      </p:graphicFrame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6506AB0-F8AD-42B1-A337-6D0C6391DEDB}"/>
              </a:ext>
            </a:extLst>
          </p:cNvPr>
          <p:cNvSpPr txBox="1"/>
          <p:nvPr/>
        </p:nvSpPr>
        <p:spPr>
          <a:xfrm>
            <a:off x="344114" y="224536"/>
            <a:ext cx="2258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365629A9-8B2D-491A-985B-D39E4838B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80569"/>
              </p:ext>
            </p:extLst>
          </p:nvPr>
        </p:nvGraphicFramePr>
        <p:xfrm>
          <a:off x="7116705" y="963527"/>
          <a:ext cx="3395393" cy="267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393">
                  <a:extLst>
                    <a:ext uri="{9D8B030D-6E8A-4147-A177-3AD203B41FA5}">
                      <a16:colId xmlns:a16="http://schemas.microsoft.com/office/drawing/2014/main" val="1226285553"/>
                    </a:ext>
                  </a:extLst>
                </a:gridCol>
              </a:tblGrid>
              <a:tr h="560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MTCNN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13936"/>
                  </a:ext>
                </a:extLst>
              </a:tr>
              <a:tr h="21165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3rd fastest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Works well even in TH missing, obscured faces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Less affected by ambient light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55790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5F83066A-D417-4237-A14A-FB670C60D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93969"/>
              </p:ext>
            </p:extLst>
          </p:nvPr>
        </p:nvGraphicFramePr>
        <p:xfrm>
          <a:off x="3720361" y="963527"/>
          <a:ext cx="3295859" cy="267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859">
                  <a:extLst>
                    <a:ext uri="{9D8B030D-6E8A-4147-A177-3AD203B41FA5}">
                      <a16:colId xmlns:a16="http://schemas.microsoft.com/office/drawing/2014/main" val="2132361518"/>
                    </a:ext>
                  </a:extLst>
                </a:gridCol>
              </a:tblGrid>
              <a:tr h="5601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227896"/>
                  </a:ext>
                </a:extLst>
              </a:tr>
              <a:tr h="211656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2nd fastest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Works well even in case of missing, obscured faces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Less affected by ambient light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81585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5CF65742-C7E5-40ED-88CB-684503F71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49" y="3788784"/>
            <a:ext cx="1816649" cy="136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7" descr="A child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4E3176E-DC56-4303-99A0-C602AB5D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06" y="5173390"/>
            <a:ext cx="1815170" cy="1267181"/>
          </a:xfrm>
          <a:prstGeom prst="rect">
            <a:avLst/>
          </a:prstGeom>
        </p:spPr>
      </p:pic>
      <p:pic>
        <p:nvPicPr>
          <p:cNvPr id="10" name="Picture 8" descr="A person looking at something off camera&#10;&#10;Description automatically generated with medium confidence">
            <a:extLst>
              <a:ext uri="{FF2B5EF4-FFF2-40B4-BE49-F238E27FC236}">
                <a16:creationId xmlns:a16="http://schemas.microsoft.com/office/drawing/2014/main" id="{77CE66AD-1B18-49FD-9DF2-2AB32B51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71" y="3788784"/>
            <a:ext cx="1816649" cy="1368164"/>
          </a:xfrm>
          <a:prstGeom prst="rect">
            <a:avLst/>
          </a:prstGeom>
        </p:spPr>
      </p:pic>
      <p:pic>
        <p:nvPicPr>
          <p:cNvPr id="11" name="Picture 9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D539C918-6C73-4B34-A67B-210A42915D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28"/>
          <a:stretch/>
        </p:blipFill>
        <p:spPr>
          <a:xfrm>
            <a:off x="5199570" y="5156948"/>
            <a:ext cx="1816649" cy="1258858"/>
          </a:xfrm>
          <a:prstGeom prst="rect">
            <a:avLst/>
          </a:prstGeom>
        </p:spPr>
      </p:pic>
      <p:pic>
        <p:nvPicPr>
          <p:cNvPr id="12" name="Picture 10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C75205BE-ABCA-411F-B63D-A6C547A29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27" y="3779689"/>
            <a:ext cx="1816649" cy="1393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8369A-56FF-4F51-B141-5F1ED336B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079" b="9224"/>
          <a:stretch/>
        </p:blipFill>
        <p:spPr>
          <a:xfrm>
            <a:off x="344114" y="3779689"/>
            <a:ext cx="1355580" cy="1393701"/>
          </a:xfrm>
          <a:prstGeom prst="rect">
            <a:avLst/>
          </a:prstGeom>
        </p:spPr>
      </p:pic>
      <p:pic>
        <p:nvPicPr>
          <p:cNvPr id="14" name="Picture 13" descr="A picture containing wall, person, indoor, dark&#10;&#10;Description automatically generated">
            <a:extLst>
              <a:ext uri="{FF2B5EF4-FFF2-40B4-BE49-F238E27FC236}">
                <a16:creationId xmlns:a16="http://schemas.microsoft.com/office/drawing/2014/main" id="{6D079417-5B53-41A4-A426-7D710C192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449" y="5151271"/>
            <a:ext cx="1816649" cy="1289300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9DD00-4FE2-423D-9A9C-A9AF31CE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2D70EC-AC36-40EA-93E6-62251DF765AC}"/>
              </a:ext>
            </a:extLst>
          </p:cNvPr>
          <p:cNvSpPr txBox="1">
            <a:spLocks/>
          </p:cNvSpPr>
          <p:nvPr/>
        </p:nvSpPr>
        <p:spPr>
          <a:xfrm>
            <a:off x="363602" y="375395"/>
            <a:ext cx="2168583" cy="528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Documents: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9A0BF-C846-4A36-B665-F965CF757322}"/>
              </a:ext>
            </a:extLst>
          </p:cNvPr>
          <p:cNvSpPr txBox="1">
            <a:spLocks/>
          </p:cNvSpPr>
          <p:nvPr/>
        </p:nvSpPr>
        <p:spPr>
          <a:xfrm>
            <a:off x="1046890" y="1181793"/>
            <a:ext cx="9615900" cy="4194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https://www.miai.vn/2019/08/09/yolo-series-2-cach-train-yolo-de-detect-cac-object-dac-thu/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https://github.com/ipazc/mtcnn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https://viblo.asia/p/nhan-dien-khuon-mat-voi-mang-mtcnn-va-facenet-phan-1-Qbq5QDN4lD8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https://towardsdatascience.com/face-detection-using-mtcnn-a-guide-for-face-extraction-with-a-focus-on-speed-c6d59f82d49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https://viblo.asia/p/tim-hieu-ve-yolo-trong-bai-toan-real-time-object-detection-yMnKMdvr57P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https://www.miai.vn/2020/05/25/yolo-series-train-yolo-v4-train-tren-colab-chi-tiet-va-day-du-a-z/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https://towardsdatascience.com/yolov4-in-google-colab-train-your-custom-dataset-traffic-signs-with-ease-3243ca91c81d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https://viblo.asia/p/haar-cascade-la-gi-luan-ve-mot-ky-thuat-chuyen-dung-de-nhan-biet-cac-khuon-mat-trong-anh-E375zamdlGW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endParaRPr lang="en-US" sz="1400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chemeClr val="accent1">
                    <a:lumMod val="50000"/>
                  </a:schemeClr>
                </a:solidFill>
                <a:effectLst/>
              </a:rPr>
              <a:t>https://www.pyimagesearch.com/2021/04/12/opencv-haar-cascades/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D0C1F296-DAAB-4EF9-B930-25508E1F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96164"/>
          </a:xfrm>
        </p:spPr>
        <p:txBody>
          <a:bodyPr/>
          <a:lstStyle/>
          <a:p>
            <a:pPr algn="l"/>
            <a:r>
              <a:rPr lang="en-US" u="sng">
                <a:solidFill>
                  <a:schemeClr val="bg1"/>
                </a:solidFill>
              </a:rPr>
              <a:t>PART 2:</a:t>
            </a:r>
            <a:br>
              <a:rPr lang="en-US" u="sng">
                <a:solidFill>
                  <a:schemeClr val="bg1"/>
                </a:solidFill>
              </a:rPr>
            </a:br>
            <a:br>
              <a:rPr lang="en-US"/>
            </a:br>
            <a:r>
              <a:rPr lang="en-US"/>
              <a:t>AGE DETECTION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132A1CC-252D-4EAF-8BDC-A7336F8C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3632B927-A9BA-4348-8D84-AB88C1A43D3B}"/>
              </a:ext>
            </a:extLst>
          </p:cNvPr>
          <p:cNvSpPr txBox="1">
            <a:spLocks/>
          </p:cNvSpPr>
          <p:nvPr/>
        </p:nvSpPr>
        <p:spPr>
          <a:xfrm>
            <a:off x="612950" y="762638"/>
            <a:ext cx="4876418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Preprocessing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833E56-A64E-45A1-BE09-D667DC18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"/>
          <a:stretch/>
        </p:blipFill>
        <p:spPr>
          <a:xfrm>
            <a:off x="331596" y="2515323"/>
            <a:ext cx="11203911" cy="4146733"/>
          </a:xfrm>
          <a:prstGeom prst="rect">
            <a:avLst/>
          </a:prstGeom>
        </p:spPr>
      </p:pic>
      <p:sp>
        <p:nvSpPr>
          <p:cNvPr id="4" name="Google Shape;494;p23">
            <a:extLst>
              <a:ext uri="{FF2B5EF4-FFF2-40B4-BE49-F238E27FC236}">
                <a16:creationId xmlns:a16="http://schemas.microsoft.com/office/drawing/2014/main" id="{914263E1-F017-4AC7-A9F9-2F283AD10122}"/>
              </a:ext>
            </a:extLst>
          </p:cNvPr>
          <p:cNvSpPr txBox="1">
            <a:spLocks/>
          </p:cNvSpPr>
          <p:nvPr/>
        </p:nvSpPr>
        <p:spPr>
          <a:xfrm>
            <a:off x="5942737" y="3250046"/>
            <a:ext cx="2456872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Combined datasets</a:t>
            </a:r>
          </a:p>
        </p:txBody>
      </p:sp>
      <p:pic>
        <p:nvPicPr>
          <p:cNvPr id="5" name="Google Shape;496;p23">
            <a:extLst>
              <a:ext uri="{FF2B5EF4-FFF2-40B4-BE49-F238E27FC236}">
                <a16:creationId xmlns:a16="http://schemas.microsoft.com/office/drawing/2014/main" id="{9C75AC37-3570-4014-80DE-A75D89C5FEB1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09" y="2909329"/>
            <a:ext cx="681495" cy="655094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F0FB0F5E-AAF1-4F6E-A25F-E10A0C5A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6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28432D38-1F83-4978-B1E7-7A43ED0A8CA0}"/>
              </a:ext>
            </a:extLst>
          </p:cNvPr>
          <p:cNvSpPr/>
          <p:nvPr/>
        </p:nvSpPr>
        <p:spPr>
          <a:xfrm>
            <a:off x="387926" y="2344953"/>
            <a:ext cx="5415149" cy="4219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B417A826-7EAC-41D2-A3BD-01A28315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z="3600"/>
              <a:t>Split data into classes of age-ranges</a:t>
            </a: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F53C96-536B-4310-9991-FE77C057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5551" r="6369" b="4579"/>
          <a:stretch/>
        </p:blipFill>
        <p:spPr>
          <a:xfrm>
            <a:off x="387926" y="2370802"/>
            <a:ext cx="5314665" cy="419331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023E4F3-7AE7-4938-9988-A1D0301C9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3" t="8770" r="7847" b="4472"/>
          <a:stretch/>
        </p:blipFill>
        <p:spPr>
          <a:xfrm>
            <a:off x="6096000" y="2370802"/>
            <a:ext cx="5708074" cy="4193310"/>
          </a:xfrm>
          <a:prstGeom prst="rect">
            <a:avLst/>
          </a:prstGeom>
        </p:spPr>
      </p:pic>
      <p:sp>
        <p:nvSpPr>
          <p:cNvPr id="6" name="Google Shape;494;p23">
            <a:extLst>
              <a:ext uri="{FF2B5EF4-FFF2-40B4-BE49-F238E27FC236}">
                <a16:creationId xmlns:a16="http://schemas.microsoft.com/office/drawing/2014/main" id="{59404206-1E6B-4647-9D7D-488F26505018}"/>
              </a:ext>
            </a:extLst>
          </p:cNvPr>
          <p:cNvSpPr txBox="1">
            <a:spLocks/>
          </p:cNvSpPr>
          <p:nvPr/>
        </p:nvSpPr>
        <p:spPr>
          <a:xfrm>
            <a:off x="2541573" y="1923530"/>
            <a:ext cx="1390073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7 classes</a:t>
            </a:r>
          </a:p>
        </p:txBody>
      </p:sp>
      <p:sp>
        <p:nvSpPr>
          <p:cNvPr id="7" name="Google Shape;494;p23">
            <a:extLst>
              <a:ext uri="{FF2B5EF4-FFF2-40B4-BE49-F238E27FC236}">
                <a16:creationId xmlns:a16="http://schemas.microsoft.com/office/drawing/2014/main" id="{1BFE3AA0-77E7-485C-BF36-7873416B395A}"/>
              </a:ext>
            </a:extLst>
          </p:cNvPr>
          <p:cNvSpPr txBox="1">
            <a:spLocks/>
          </p:cNvSpPr>
          <p:nvPr/>
        </p:nvSpPr>
        <p:spPr>
          <a:xfrm>
            <a:off x="8255000" y="1927825"/>
            <a:ext cx="1390073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8 classes</a:t>
            </a:r>
          </a:p>
        </p:txBody>
      </p:sp>
      <p:sp>
        <p:nvSpPr>
          <p:cNvPr id="10" name="Chỗ dành sẵn cho Số hiệu Bản chiếu 9">
            <a:extLst>
              <a:ext uri="{FF2B5EF4-FFF2-40B4-BE49-F238E27FC236}">
                <a16:creationId xmlns:a16="http://schemas.microsoft.com/office/drawing/2014/main" id="{D603B54B-982F-42BA-912B-6BAEDCB4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67E654-85A4-4E79-8CC8-B5C55801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Extraction</a:t>
            </a:r>
          </a:p>
        </p:txBody>
      </p:sp>
      <p:sp>
        <p:nvSpPr>
          <p:cNvPr id="3" name="Google Shape;494;p23">
            <a:extLst>
              <a:ext uri="{FF2B5EF4-FFF2-40B4-BE49-F238E27FC236}">
                <a16:creationId xmlns:a16="http://schemas.microsoft.com/office/drawing/2014/main" id="{094C144D-C6F3-4B32-A660-2B49C017A4FE}"/>
              </a:ext>
            </a:extLst>
          </p:cNvPr>
          <p:cNvSpPr txBox="1">
            <a:spLocks/>
          </p:cNvSpPr>
          <p:nvPr/>
        </p:nvSpPr>
        <p:spPr>
          <a:xfrm>
            <a:off x="233376" y="2563346"/>
            <a:ext cx="1390073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Original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BAB5457-291F-4AB8-9394-19AF4D299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/>
          <a:stretch/>
        </p:blipFill>
        <p:spPr>
          <a:xfrm>
            <a:off x="1740174" y="2168958"/>
            <a:ext cx="8674249" cy="1198650"/>
          </a:xfrm>
          <a:prstGeom prst="rect">
            <a:avLst/>
          </a:prstGeom>
        </p:spPr>
      </p:pic>
      <p:sp>
        <p:nvSpPr>
          <p:cNvPr id="5" name="Google Shape;494;p23">
            <a:extLst>
              <a:ext uri="{FF2B5EF4-FFF2-40B4-BE49-F238E27FC236}">
                <a16:creationId xmlns:a16="http://schemas.microsoft.com/office/drawing/2014/main" id="{D9BBA072-5536-4277-86D3-138591145CAA}"/>
              </a:ext>
            </a:extLst>
          </p:cNvPr>
          <p:cNvSpPr txBox="1">
            <a:spLocks/>
          </p:cNvSpPr>
          <p:nvPr/>
        </p:nvSpPr>
        <p:spPr>
          <a:xfrm>
            <a:off x="217609" y="5197907"/>
            <a:ext cx="1390073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Canny</a:t>
            </a:r>
          </a:p>
        </p:txBody>
      </p:sp>
      <p:sp>
        <p:nvSpPr>
          <p:cNvPr id="6" name="Google Shape;494;p23">
            <a:extLst>
              <a:ext uri="{FF2B5EF4-FFF2-40B4-BE49-F238E27FC236}">
                <a16:creationId xmlns:a16="http://schemas.microsoft.com/office/drawing/2014/main" id="{40741FE4-880C-4BC7-9654-D51176599C81}"/>
              </a:ext>
            </a:extLst>
          </p:cNvPr>
          <p:cNvSpPr txBox="1">
            <a:spLocks/>
          </p:cNvSpPr>
          <p:nvPr/>
        </p:nvSpPr>
        <p:spPr>
          <a:xfrm>
            <a:off x="138802" y="3857037"/>
            <a:ext cx="1311265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Sobel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E719DB-2A16-4043-B9F3-0B4365B79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74" y="3500988"/>
            <a:ext cx="8658483" cy="1191599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D040970-587D-4423-8A45-ADE21B242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74" y="4825967"/>
            <a:ext cx="8658483" cy="1198650"/>
          </a:xfrm>
          <a:prstGeom prst="rect">
            <a:avLst/>
          </a:prstGeom>
        </p:spPr>
      </p:pic>
      <p:sp>
        <p:nvSpPr>
          <p:cNvPr id="9" name="Google Shape;495;p23">
            <a:extLst>
              <a:ext uri="{FF2B5EF4-FFF2-40B4-BE49-F238E27FC236}">
                <a16:creationId xmlns:a16="http://schemas.microsoft.com/office/drawing/2014/main" id="{525C9690-73C8-4EB6-9535-DB12D9BCBC74}"/>
              </a:ext>
            </a:extLst>
          </p:cNvPr>
          <p:cNvSpPr txBox="1">
            <a:spLocks/>
          </p:cNvSpPr>
          <p:nvPr/>
        </p:nvSpPr>
        <p:spPr>
          <a:xfrm>
            <a:off x="154568" y="6216454"/>
            <a:ext cx="11732632" cy="46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None/>
            </a:pPr>
            <a:r>
              <a:rPr lang="en-US" sz="12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https://colab.research.google.com/drive/1_KY0pt7G7mNg_7BiSbf_2ErUFqAQ4pNd#scrollTo=JgWbwm2uyH1V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r>
              <a:rPr lang="en-US" sz="12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https://www.ijert.org/research/comparison-of-canny-edge-detector-with-sobel-and-prewitt-edge-detector-using-different-image-formats-IJERTCONV2IS03009.pdf</a:t>
            </a:r>
          </a:p>
        </p:txBody>
      </p:sp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C558F218-DE2C-49F3-B9DE-2E15EAED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Team’s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Trinh Tuan Nam (19521874) – Face Detection</a:t>
            </a:r>
          </a:p>
          <a:p>
            <a:endParaRPr lang="en-US"/>
          </a:p>
          <a:p>
            <a:r>
              <a:rPr lang="en-US"/>
              <a:t>Nguyen Hoai Nam (18521126) – Age Detection</a:t>
            </a:r>
          </a:p>
          <a:p>
            <a:endParaRPr lang="en-US"/>
          </a:p>
          <a:p>
            <a:r>
              <a:rPr lang="en-US"/>
              <a:t>Nguyen Duong Hai (19521464) – Gender Detection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8FC63C2-A2BC-40D9-8BE8-057FC662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4;p23">
            <a:extLst>
              <a:ext uri="{FF2B5EF4-FFF2-40B4-BE49-F238E27FC236}">
                <a16:creationId xmlns:a16="http://schemas.microsoft.com/office/drawing/2014/main" id="{6438FBDA-4A56-44A0-81AE-5C58B030FA86}"/>
              </a:ext>
            </a:extLst>
          </p:cNvPr>
          <p:cNvSpPr txBox="1">
            <a:spLocks/>
          </p:cNvSpPr>
          <p:nvPr/>
        </p:nvSpPr>
        <p:spPr>
          <a:xfrm>
            <a:off x="8110450" y="1464606"/>
            <a:ext cx="1660699" cy="3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mean</a:t>
            </a:r>
            <a:r>
              <a:rPr lang="en-US" sz="1600" dirty="0"/>
              <a:t> value</a:t>
            </a:r>
          </a:p>
        </p:txBody>
      </p:sp>
      <p:sp>
        <p:nvSpPr>
          <p:cNvPr id="3" name="Google Shape;495;p23">
            <a:extLst>
              <a:ext uri="{FF2B5EF4-FFF2-40B4-BE49-F238E27FC236}">
                <a16:creationId xmlns:a16="http://schemas.microsoft.com/office/drawing/2014/main" id="{BB552389-4CFD-4EFA-8C0D-4B8016638D41}"/>
              </a:ext>
            </a:extLst>
          </p:cNvPr>
          <p:cNvSpPr txBox="1">
            <a:spLocks/>
          </p:cNvSpPr>
          <p:nvPr/>
        </p:nvSpPr>
        <p:spPr>
          <a:xfrm>
            <a:off x="0" y="6386251"/>
            <a:ext cx="10218302" cy="33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None/>
            </a:pPr>
            <a:r>
              <a:rPr lang="en-US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 https://colab.research.google.com/github/kozodoi/website/blob/master/_notebooks/2021-03-08-image-mean-std.ipynb#scrollTo=CIYKt5CQDILS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06AE2C-3B62-471E-B472-C74809D1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9" y="1380385"/>
            <a:ext cx="6256562" cy="4097229"/>
          </a:xfrm>
          <a:prstGeom prst="rect">
            <a:avLst/>
          </a:prstGeom>
        </p:spPr>
      </p:pic>
      <p:sp>
        <p:nvSpPr>
          <p:cNvPr id="5" name="Google Shape;494;p23">
            <a:extLst>
              <a:ext uri="{FF2B5EF4-FFF2-40B4-BE49-F238E27FC236}">
                <a16:creationId xmlns:a16="http://schemas.microsoft.com/office/drawing/2014/main" id="{975156F5-93D2-4585-9EDD-FCF204DBB30A}"/>
              </a:ext>
            </a:extLst>
          </p:cNvPr>
          <p:cNvSpPr txBox="1">
            <a:spLocks/>
          </p:cNvSpPr>
          <p:nvPr/>
        </p:nvSpPr>
        <p:spPr>
          <a:xfrm>
            <a:off x="8110449" y="3987676"/>
            <a:ext cx="3655523" cy="66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std</a:t>
            </a: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(standard deviation) </a:t>
            </a:r>
            <a:r>
              <a:rPr lang="en-US" sz="1600" dirty="0"/>
              <a:t>value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F8072B73-F408-4EBC-96EB-E92CFFFAB20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6874841" y="1649575"/>
            <a:ext cx="1235609" cy="177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B4A636D4-1290-4888-8CED-CBEE6D59880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874841" y="3429000"/>
            <a:ext cx="1235608" cy="89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94;p23">
            <a:extLst>
              <a:ext uri="{FF2B5EF4-FFF2-40B4-BE49-F238E27FC236}">
                <a16:creationId xmlns:a16="http://schemas.microsoft.com/office/drawing/2014/main" id="{6E7744F0-A373-48B7-9305-B4179BD37712}"/>
              </a:ext>
            </a:extLst>
          </p:cNvPr>
          <p:cNvSpPr txBox="1">
            <a:spLocks/>
          </p:cNvSpPr>
          <p:nvPr/>
        </p:nvSpPr>
        <p:spPr>
          <a:xfrm rot="16200000">
            <a:off x="22861" y="3244030"/>
            <a:ext cx="662940" cy="3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>
                <a:latin typeface="+mn-lt"/>
              </a:rPr>
              <a:t>200</a:t>
            </a:r>
            <a:endParaRPr lang="en-US" sz="1600" dirty="0">
              <a:latin typeface="+mn-lt"/>
            </a:endParaRPr>
          </a:p>
        </p:txBody>
      </p:sp>
      <p:sp>
        <p:nvSpPr>
          <p:cNvPr id="9" name="Google Shape;494;p23">
            <a:extLst>
              <a:ext uri="{FF2B5EF4-FFF2-40B4-BE49-F238E27FC236}">
                <a16:creationId xmlns:a16="http://schemas.microsoft.com/office/drawing/2014/main" id="{94266F6E-7BA8-4A30-9901-4C4912042DFA}"/>
              </a:ext>
            </a:extLst>
          </p:cNvPr>
          <p:cNvSpPr txBox="1">
            <a:spLocks/>
          </p:cNvSpPr>
          <p:nvPr/>
        </p:nvSpPr>
        <p:spPr>
          <a:xfrm>
            <a:off x="2087189" y="925251"/>
            <a:ext cx="662940" cy="3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>
                <a:latin typeface="+mn-lt"/>
              </a:rPr>
              <a:t>200</a:t>
            </a:r>
            <a:endParaRPr lang="en-US" sz="1600" dirty="0">
              <a:latin typeface="+mn-lt"/>
            </a:endParaRPr>
          </a:p>
        </p:txBody>
      </p:sp>
      <p:sp>
        <p:nvSpPr>
          <p:cNvPr id="10" name="Google Shape;494;p23">
            <a:extLst>
              <a:ext uri="{FF2B5EF4-FFF2-40B4-BE49-F238E27FC236}">
                <a16:creationId xmlns:a16="http://schemas.microsoft.com/office/drawing/2014/main" id="{BC0AE634-E17C-493D-A11D-27244B5A4A13}"/>
              </a:ext>
            </a:extLst>
          </p:cNvPr>
          <p:cNvSpPr txBox="1">
            <a:spLocks/>
          </p:cNvSpPr>
          <p:nvPr/>
        </p:nvSpPr>
        <p:spPr>
          <a:xfrm>
            <a:off x="5521360" y="1566907"/>
            <a:ext cx="662940" cy="3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>
                <a:latin typeface="+mn-lt"/>
              </a:rPr>
              <a:t>10</a:t>
            </a:r>
            <a:endParaRPr lang="en-US" sz="1600" dirty="0">
              <a:latin typeface="+mn-lt"/>
            </a:endParaRPr>
          </a:p>
        </p:txBody>
      </p:sp>
      <p:sp>
        <p:nvSpPr>
          <p:cNvPr id="11" name="Google Shape;494;p23">
            <a:extLst>
              <a:ext uri="{FF2B5EF4-FFF2-40B4-BE49-F238E27FC236}">
                <a16:creationId xmlns:a16="http://schemas.microsoft.com/office/drawing/2014/main" id="{385D02DA-C55A-4EC0-8256-336C5D499BF2}"/>
              </a:ext>
            </a:extLst>
          </p:cNvPr>
          <p:cNvSpPr txBox="1">
            <a:spLocks/>
          </p:cNvSpPr>
          <p:nvPr/>
        </p:nvSpPr>
        <p:spPr>
          <a:xfrm rot="16200000">
            <a:off x="4416460" y="2800327"/>
            <a:ext cx="662940" cy="3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>
                <a:latin typeface="+mn-lt"/>
              </a:rPr>
              <a:t>10</a:t>
            </a:r>
            <a:endParaRPr lang="en-US" sz="1600" dirty="0">
              <a:latin typeface="+mn-lt"/>
            </a:endParaRPr>
          </a:p>
        </p:txBody>
      </p:sp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E8BB31-45A7-4D9E-BFD4-220DE27E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7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314931" y="1988706"/>
            <a:ext cx="1174996" cy="642169"/>
          </a:xfrm>
          <a:prstGeom prst="round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A30206B9-12F7-48AE-B039-E7B3B2B42484}"/>
              </a:ext>
            </a:extLst>
          </p:cNvPr>
          <p:cNvCxnSpPr/>
          <p:nvPr/>
        </p:nvCxnSpPr>
        <p:spPr>
          <a:xfrm flipV="1">
            <a:off x="4854804" y="2289490"/>
            <a:ext cx="2199139" cy="1151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A78E8600-1028-43D3-8E75-9326F372D755}"/>
              </a:ext>
            </a:extLst>
          </p:cNvPr>
          <p:cNvCxnSpPr/>
          <p:nvPr/>
        </p:nvCxnSpPr>
        <p:spPr>
          <a:xfrm>
            <a:off x="4854804" y="3440784"/>
            <a:ext cx="2199139" cy="1225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94;p23">
            <a:extLst>
              <a:ext uri="{FF2B5EF4-FFF2-40B4-BE49-F238E27FC236}">
                <a16:creationId xmlns:a16="http://schemas.microsoft.com/office/drawing/2014/main" id="{66DC7ACB-D77E-4FCC-B231-F768CFC01E16}"/>
              </a:ext>
            </a:extLst>
          </p:cNvPr>
          <p:cNvSpPr txBox="1">
            <a:spLocks/>
          </p:cNvSpPr>
          <p:nvPr/>
        </p:nvSpPr>
        <p:spPr>
          <a:xfrm>
            <a:off x="7053943" y="1988706"/>
            <a:ext cx="1696973" cy="30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 dirty="0">
                <a:solidFill>
                  <a:srgbClr val="FF0000"/>
                </a:solidFill>
              </a:rPr>
              <a:t>1 - 6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7CBCB97E-7FE2-4F96-AF90-6607FD05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1" y="1770668"/>
            <a:ext cx="3486150" cy="3810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263933" y="4344746"/>
            <a:ext cx="1435985" cy="642169"/>
          </a:xfrm>
          <a:prstGeom prst="round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494;p23">
            <a:extLst>
              <a:ext uri="{FF2B5EF4-FFF2-40B4-BE49-F238E27FC236}">
                <a16:creationId xmlns:a16="http://schemas.microsoft.com/office/drawing/2014/main" id="{A89DD166-2D93-47D4-9CA3-392AFD874E01}"/>
              </a:ext>
            </a:extLst>
          </p:cNvPr>
          <p:cNvSpPr txBox="1">
            <a:spLocks/>
          </p:cNvSpPr>
          <p:nvPr/>
        </p:nvSpPr>
        <p:spPr>
          <a:xfrm>
            <a:off x="7133440" y="4344746"/>
            <a:ext cx="1696973" cy="30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64 - 116</a:t>
            </a:r>
          </a:p>
        </p:txBody>
      </p:sp>
    </p:spTree>
    <p:extLst>
      <p:ext uri="{BB962C8B-B14F-4D97-AF65-F5344CB8AC3E}">
        <p14:creationId xmlns:p14="http://schemas.microsoft.com/office/powerpoint/2010/main" val="30555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5;p23">
            <a:extLst>
              <a:ext uri="{FF2B5EF4-FFF2-40B4-BE49-F238E27FC236}">
                <a16:creationId xmlns:a16="http://schemas.microsoft.com/office/drawing/2014/main" id="{67F4810E-1A62-42B4-8D80-4227BC89155B}"/>
              </a:ext>
            </a:extLst>
          </p:cNvPr>
          <p:cNvSpPr txBox="1">
            <a:spLocks/>
          </p:cNvSpPr>
          <p:nvPr/>
        </p:nvSpPr>
        <p:spPr>
          <a:xfrm>
            <a:off x="-322875" y="6405932"/>
            <a:ext cx="7402912" cy="45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950" indent="0">
              <a:buNone/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 </a:t>
            </a:r>
            <a:r>
              <a:rPr lang="en-US" sz="12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https://blogs.sas.com/content/subconsciousmusings/2020/12/09/machine-learning-algorithm-use/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6CE2135-C2C3-4BF6-95FB-80E20BB94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6" y="625228"/>
            <a:ext cx="10089955" cy="5122322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738DACF-3441-406B-B64B-6813AFA0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ình chữ nhật: Góc Tròn 43">
            <a:extLst>
              <a:ext uri="{FF2B5EF4-FFF2-40B4-BE49-F238E27FC236}">
                <a16:creationId xmlns:a16="http://schemas.microsoft.com/office/drawing/2014/main" id="{A0322A15-4F37-4248-9580-A0D62EB68CFD}"/>
              </a:ext>
            </a:extLst>
          </p:cNvPr>
          <p:cNvSpPr/>
          <p:nvPr/>
        </p:nvSpPr>
        <p:spPr>
          <a:xfrm>
            <a:off x="577530" y="2330906"/>
            <a:ext cx="9937820" cy="3925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29CC578-43DB-4B58-80E3-395ABF998A66}"/>
              </a:ext>
            </a:extLst>
          </p:cNvPr>
          <p:cNvGrpSpPr/>
          <p:nvPr/>
        </p:nvGrpSpPr>
        <p:grpSpPr>
          <a:xfrm>
            <a:off x="861230" y="2525444"/>
            <a:ext cx="9370423" cy="1619617"/>
            <a:chOff x="1375167" y="1894365"/>
            <a:chExt cx="9370423" cy="1619617"/>
          </a:xfrm>
        </p:grpSpPr>
        <p:grpSp>
          <p:nvGrpSpPr>
            <p:cNvPr id="3" name="Group 39">
              <a:extLst>
                <a:ext uri="{FF2B5EF4-FFF2-40B4-BE49-F238E27FC236}">
                  <a16:creationId xmlns:a16="http://schemas.microsoft.com/office/drawing/2014/main" id="{D95143C0-D580-4DEB-B341-37097DDC07E4}"/>
                </a:ext>
              </a:extLst>
            </p:cNvPr>
            <p:cNvGrpSpPr/>
            <p:nvPr/>
          </p:nvGrpSpPr>
          <p:grpSpPr>
            <a:xfrm>
              <a:off x="1375167" y="1894365"/>
              <a:ext cx="9370423" cy="1619617"/>
              <a:chOff x="1384662" y="914577"/>
              <a:chExt cx="9370423" cy="1619617"/>
            </a:xfrm>
          </p:grpSpPr>
          <p:grpSp>
            <p:nvGrpSpPr>
              <p:cNvPr id="8" name="Group 37">
                <a:extLst>
                  <a:ext uri="{FF2B5EF4-FFF2-40B4-BE49-F238E27FC236}">
                    <a16:creationId xmlns:a16="http://schemas.microsoft.com/office/drawing/2014/main" id="{476774CF-0873-4601-9DD4-7BB8F6562F0F}"/>
                  </a:ext>
                </a:extLst>
              </p:cNvPr>
              <p:cNvGrpSpPr/>
              <p:nvPr/>
            </p:nvGrpSpPr>
            <p:grpSpPr>
              <a:xfrm>
                <a:off x="1384662" y="914577"/>
                <a:ext cx="9370423" cy="1619617"/>
                <a:chOff x="1584960" y="1184543"/>
                <a:chExt cx="9170126" cy="1991997"/>
              </a:xfrm>
            </p:grpSpPr>
            <p:sp>
              <p:nvSpPr>
                <p:cNvPr id="10" name="Google Shape;494;p23">
                  <a:extLst>
                    <a:ext uri="{FF2B5EF4-FFF2-40B4-BE49-F238E27FC236}">
                      <a16:creationId xmlns:a16="http://schemas.microsoft.com/office/drawing/2014/main" id="{3A2998FB-13B4-44C8-B1B3-AC59A64FCA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11125" y="1184543"/>
                  <a:ext cx="1660699" cy="3699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bg2">
                          <a:lumMod val="75000"/>
                        </a:schemeClr>
                      </a:solidFill>
                    </a:rPr>
                    <a:t>KERNEL</a:t>
                  </a:r>
                </a:p>
              </p:txBody>
            </p:sp>
            <p:sp>
              <p:nvSpPr>
                <p:cNvPr id="11" name="Google Shape;494;p23">
                  <a:extLst>
                    <a:ext uri="{FF2B5EF4-FFF2-40B4-BE49-F238E27FC236}">
                      <a16:creationId xmlns:a16="http://schemas.microsoft.com/office/drawing/2014/main" id="{C6FD7780-A900-4B40-B92B-AC81E11714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9337" y="1579231"/>
                  <a:ext cx="1660699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LINEAR</a:t>
                  </a:r>
                </a:p>
              </p:txBody>
            </p:sp>
            <p:sp>
              <p:nvSpPr>
                <p:cNvPr id="12" name="Google Shape;494;p23">
                  <a:extLst>
                    <a:ext uri="{FF2B5EF4-FFF2-40B4-BE49-F238E27FC236}">
                      <a16:creationId xmlns:a16="http://schemas.microsoft.com/office/drawing/2014/main" id="{E2A8FCD4-03B3-4E60-BF2A-4DE575903C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7268" y="1585410"/>
                  <a:ext cx="1660699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RBF</a:t>
                  </a:r>
                </a:p>
              </p:txBody>
            </p:sp>
            <p:grpSp>
              <p:nvGrpSpPr>
                <p:cNvPr id="13" name="Group 36">
                  <a:extLst>
                    <a:ext uri="{FF2B5EF4-FFF2-40B4-BE49-F238E27FC236}">
                      <a16:creationId xmlns:a16="http://schemas.microsoft.com/office/drawing/2014/main" id="{E51C4C4C-68D0-4E2C-A712-621EB186ECA9}"/>
                    </a:ext>
                  </a:extLst>
                </p:cNvPr>
                <p:cNvGrpSpPr/>
                <p:nvPr/>
              </p:nvGrpSpPr>
              <p:grpSpPr>
                <a:xfrm>
                  <a:off x="1584960" y="1219200"/>
                  <a:ext cx="9170126" cy="1957340"/>
                  <a:chOff x="1584960" y="1219200"/>
                  <a:chExt cx="9170126" cy="1957340"/>
                </a:xfrm>
              </p:grpSpPr>
              <p:sp>
                <p:nvSpPr>
                  <p:cNvPr id="16" name="Rectangle 1">
                    <a:extLst>
                      <a:ext uri="{FF2B5EF4-FFF2-40B4-BE49-F238E27FC236}">
                        <a16:creationId xmlns:a16="http://schemas.microsoft.com/office/drawing/2014/main" id="{5F4577B0-0A18-41A3-99A0-AF308B81B52D}"/>
                      </a:ext>
                    </a:extLst>
                  </p:cNvPr>
                  <p:cNvSpPr/>
                  <p:nvPr/>
                </p:nvSpPr>
                <p:spPr>
                  <a:xfrm>
                    <a:off x="1584960" y="1219200"/>
                    <a:ext cx="9170126" cy="1942012"/>
                  </a:xfrm>
                  <a:prstGeom prst="rect">
                    <a:avLst/>
                  </a:prstGeom>
                  <a:no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" name="Straight Connector 4">
                    <a:extLst>
                      <a:ext uri="{FF2B5EF4-FFF2-40B4-BE49-F238E27FC236}">
                        <a16:creationId xmlns:a16="http://schemas.microsoft.com/office/drawing/2014/main" id="{00836562-BA9F-4E02-A095-E0655F8CC84C}"/>
                      </a:ext>
                    </a:extLst>
                  </p:cNvPr>
                  <p:cNvCxnSpPr/>
                  <p:nvPr/>
                </p:nvCxnSpPr>
                <p:spPr>
                  <a:xfrm>
                    <a:off x="7441475" y="1648186"/>
                    <a:ext cx="4354" cy="1528354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8">
                    <a:extLst>
                      <a:ext uri="{FF2B5EF4-FFF2-40B4-BE49-F238E27FC236}">
                        <a16:creationId xmlns:a16="http://schemas.microsoft.com/office/drawing/2014/main" id="{47A6FA73-AE4D-4234-9332-D88B0F16BC3E}"/>
                      </a:ext>
                    </a:extLst>
                  </p:cNvPr>
                  <p:cNvCxnSpPr/>
                  <p:nvPr/>
                </p:nvCxnSpPr>
                <p:spPr>
                  <a:xfrm>
                    <a:off x="3765171" y="1632857"/>
                    <a:ext cx="6989915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27">
                    <a:extLst>
                      <a:ext uri="{FF2B5EF4-FFF2-40B4-BE49-F238E27FC236}">
                        <a16:creationId xmlns:a16="http://schemas.microsoft.com/office/drawing/2014/main" id="{B953202B-DB43-4C85-B627-C5E8622A273A}"/>
                      </a:ext>
                    </a:extLst>
                  </p:cNvPr>
                  <p:cNvCxnSpPr/>
                  <p:nvPr/>
                </p:nvCxnSpPr>
                <p:spPr>
                  <a:xfrm>
                    <a:off x="1584960" y="2033451"/>
                    <a:ext cx="9170126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30">
                    <a:extLst>
                      <a:ext uri="{FF2B5EF4-FFF2-40B4-BE49-F238E27FC236}">
                        <a16:creationId xmlns:a16="http://schemas.microsoft.com/office/drawing/2014/main" id="{BE1D8C90-3925-4701-BDC9-9C1A894A021A}"/>
                      </a:ext>
                    </a:extLst>
                  </p:cNvPr>
                  <p:cNvCxnSpPr/>
                  <p:nvPr/>
                </p:nvCxnSpPr>
                <p:spPr>
                  <a:xfrm>
                    <a:off x="3765171" y="1219200"/>
                    <a:ext cx="0" cy="1942011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33">
                    <a:extLst>
                      <a:ext uri="{FF2B5EF4-FFF2-40B4-BE49-F238E27FC236}">
                        <a16:creationId xmlns:a16="http://schemas.microsoft.com/office/drawing/2014/main" id="{619E85DB-9F0C-4F93-AEFA-020EC009EC5F}"/>
                      </a:ext>
                    </a:extLst>
                  </p:cNvPr>
                  <p:cNvCxnSpPr/>
                  <p:nvPr/>
                </p:nvCxnSpPr>
                <p:spPr>
                  <a:xfrm>
                    <a:off x="1584960" y="2586445"/>
                    <a:ext cx="9170126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Google Shape;494;p23">
                  <a:extLst>
                    <a:ext uri="{FF2B5EF4-FFF2-40B4-BE49-F238E27FC236}">
                      <a16:creationId xmlns:a16="http://schemas.microsoft.com/office/drawing/2014/main" id="{5799E1AE-4800-49B0-97CB-B3833BD075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06897" y="2064107"/>
                  <a:ext cx="1936338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TRAINING</a:t>
                  </a:r>
                  <a:r>
                    <a:rPr lang="en-US" sz="1600" dirty="0"/>
                    <a:t> ACC</a:t>
                  </a:r>
                </a:p>
              </p:txBody>
            </p:sp>
            <p:sp>
              <p:nvSpPr>
                <p:cNvPr id="15" name="Google Shape;494;p23">
                  <a:extLst>
                    <a:ext uri="{FF2B5EF4-FFF2-40B4-BE49-F238E27FC236}">
                      <a16:creationId xmlns:a16="http://schemas.microsoft.com/office/drawing/2014/main" id="{30E99978-4AB9-4BD2-9448-9692D1BC9F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06897" y="2613968"/>
                  <a:ext cx="1936338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TESTING</a:t>
                  </a:r>
                  <a:r>
                    <a:rPr lang="en-US" sz="1600" dirty="0"/>
                    <a:t> ACC</a:t>
                  </a:r>
                </a:p>
              </p:txBody>
            </p:sp>
          </p:grpSp>
          <p:sp>
            <p:nvSpPr>
              <p:cNvPr id="9" name="Google Shape;494;p23">
                <a:extLst>
                  <a:ext uri="{FF2B5EF4-FFF2-40B4-BE49-F238E27FC236}">
                    <a16:creationId xmlns:a16="http://schemas.microsoft.com/office/drawing/2014/main" id="{32AF7189-0EE7-4E5F-9D8F-5CBA0032D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3880" y="1054409"/>
                <a:ext cx="1696973" cy="300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ldrich"/>
                  <a:buNone/>
                  <a:defRPr sz="4000" b="0" i="0" u="none" strike="noStrike" cap="none">
                    <a:solidFill>
                      <a:schemeClr val="dk1"/>
                    </a:solidFill>
                    <a:latin typeface="Poppins ExtraBold"/>
                    <a:ea typeface="Poppins ExtraBold"/>
                    <a:cs typeface="Poppins ExtraBold"/>
                    <a:sym typeface="Poppins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104 classes</a:t>
                </a:r>
              </a:p>
            </p:txBody>
          </p:sp>
        </p:grpSp>
        <p:sp>
          <p:nvSpPr>
            <p:cNvPr id="4" name="Google Shape;494;p23">
              <a:extLst>
                <a:ext uri="{FF2B5EF4-FFF2-40B4-BE49-F238E27FC236}">
                  <a16:creationId xmlns:a16="http://schemas.microsoft.com/office/drawing/2014/main" id="{38957FDC-7330-4B02-9A60-17BD2D587EE0}"/>
                </a:ext>
              </a:extLst>
            </p:cNvPr>
            <p:cNvSpPr txBox="1">
              <a:spLocks/>
            </p:cNvSpPr>
            <p:nvPr/>
          </p:nvSpPr>
          <p:spPr>
            <a:xfrm>
              <a:off x="4689996" y="2596863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96.8%</a:t>
              </a:r>
            </a:p>
          </p:txBody>
        </p:sp>
        <p:sp>
          <p:nvSpPr>
            <p:cNvPr id="5" name="Google Shape;494;p23">
              <a:extLst>
                <a:ext uri="{FF2B5EF4-FFF2-40B4-BE49-F238E27FC236}">
                  <a16:creationId xmlns:a16="http://schemas.microsoft.com/office/drawing/2014/main" id="{42C9C057-9C62-4C2D-A543-A087D36059C0}"/>
                </a:ext>
              </a:extLst>
            </p:cNvPr>
            <p:cNvSpPr txBox="1">
              <a:spLocks/>
            </p:cNvSpPr>
            <p:nvPr/>
          </p:nvSpPr>
          <p:spPr>
            <a:xfrm>
              <a:off x="4689683" y="3045165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44.8%</a:t>
              </a:r>
            </a:p>
          </p:txBody>
        </p:sp>
        <p:sp>
          <p:nvSpPr>
            <p:cNvPr id="6" name="Google Shape;494;p23">
              <a:extLst>
                <a:ext uri="{FF2B5EF4-FFF2-40B4-BE49-F238E27FC236}">
                  <a16:creationId xmlns:a16="http://schemas.microsoft.com/office/drawing/2014/main" id="{47E3C2E4-1557-4CA1-AC08-9F9432217CF5}"/>
                </a:ext>
              </a:extLst>
            </p:cNvPr>
            <p:cNvSpPr txBox="1">
              <a:spLocks/>
            </p:cNvSpPr>
            <p:nvPr/>
          </p:nvSpPr>
          <p:spPr>
            <a:xfrm>
              <a:off x="8355983" y="2586464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65.8%</a:t>
              </a:r>
            </a:p>
          </p:txBody>
        </p:sp>
        <p:sp>
          <p:nvSpPr>
            <p:cNvPr id="7" name="Google Shape;494;p23">
              <a:extLst>
                <a:ext uri="{FF2B5EF4-FFF2-40B4-BE49-F238E27FC236}">
                  <a16:creationId xmlns:a16="http://schemas.microsoft.com/office/drawing/2014/main" id="{AE947D96-7DB8-45EC-A475-EA44CA3FF33B}"/>
                </a:ext>
              </a:extLst>
            </p:cNvPr>
            <p:cNvSpPr txBox="1">
              <a:spLocks/>
            </p:cNvSpPr>
            <p:nvPr/>
          </p:nvSpPr>
          <p:spPr>
            <a:xfrm>
              <a:off x="8355983" y="3046486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30.7%</a:t>
              </a: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F97BA1D7-D8D9-4F2D-BD9F-F987211A9902}"/>
              </a:ext>
            </a:extLst>
          </p:cNvPr>
          <p:cNvGrpSpPr/>
          <p:nvPr/>
        </p:nvGrpSpPr>
        <p:grpSpPr>
          <a:xfrm>
            <a:off x="861229" y="4382198"/>
            <a:ext cx="9370423" cy="1619617"/>
            <a:chOff x="1384661" y="3737287"/>
            <a:chExt cx="9370423" cy="1619617"/>
          </a:xfrm>
        </p:grpSpPr>
        <p:grpSp>
          <p:nvGrpSpPr>
            <p:cNvPr id="23" name="Group 40">
              <a:extLst>
                <a:ext uri="{FF2B5EF4-FFF2-40B4-BE49-F238E27FC236}">
                  <a16:creationId xmlns:a16="http://schemas.microsoft.com/office/drawing/2014/main" id="{B2393A1A-E934-4BEC-AC88-06D99F107A23}"/>
                </a:ext>
              </a:extLst>
            </p:cNvPr>
            <p:cNvGrpSpPr/>
            <p:nvPr/>
          </p:nvGrpSpPr>
          <p:grpSpPr>
            <a:xfrm>
              <a:off x="1384661" y="3737287"/>
              <a:ext cx="9370423" cy="1619617"/>
              <a:chOff x="1384662" y="914577"/>
              <a:chExt cx="9370423" cy="1619617"/>
            </a:xfrm>
          </p:grpSpPr>
          <p:grpSp>
            <p:nvGrpSpPr>
              <p:cNvPr id="28" name="Group 41">
                <a:extLst>
                  <a:ext uri="{FF2B5EF4-FFF2-40B4-BE49-F238E27FC236}">
                    <a16:creationId xmlns:a16="http://schemas.microsoft.com/office/drawing/2014/main" id="{2FA2AB7C-E1BF-4A3D-B718-6F7742C8F6E6}"/>
                  </a:ext>
                </a:extLst>
              </p:cNvPr>
              <p:cNvGrpSpPr/>
              <p:nvPr/>
            </p:nvGrpSpPr>
            <p:grpSpPr>
              <a:xfrm>
                <a:off x="1384662" y="914577"/>
                <a:ext cx="9370423" cy="1619617"/>
                <a:chOff x="1584960" y="1184543"/>
                <a:chExt cx="9170126" cy="1991997"/>
              </a:xfrm>
            </p:grpSpPr>
            <p:sp>
              <p:nvSpPr>
                <p:cNvPr id="30" name="Google Shape;494;p23">
                  <a:extLst>
                    <a:ext uri="{FF2B5EF4-FFF2-40B4-BE49-F238E27FC236}">
                      <a16:creationId xmlns:a16="http://schemas.microsoft.com/office/drawing/2014/main" id="{E70647FE-1AF4-462E-B924-DDEC7E61D9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11125" y="1184543"/>
                  <a:ext cx="1660699" cy="3699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bg2">
                          <a:lumMod val="75000"/>
                        </a:schemeClr>
                      </a:solidFill>
                    </a:rPr>
                    <a:t>KERNEL</a:t>
                  </a:r>
                </a:p>
              </p:txBody>
            </p:sp>
            <p:sp>
              <p:nvSpPr>
                <p:cNvPr id="31" name="Google Shape;494;p23">
                  <a:extLst>
                    <a:ext uri="{FF2B5EF4-FFF2-40B4-BE49-F238E27FC236}">
                      <a16:creationId xmlns:a16="http://schemas.microsoft.com/office/drawing/2014/main" id="{0A655666-7166-423C-8769-3EF975B3A19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19337" y="1579231"/>
                  <a:ext cx="1660699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LINEAR</a:t>
                  </a:r>
                </a:p>
              </p:txBody>
            </p:sp>
            <p:sp>
              <p:nvSpPr>
                <p:cNvPr id="32" name="Google Shape;494;p23">
                  <a:extLst>
                    <a:ext uri="{FF2B5EF4-FFF2-40B4-BE49-F238E27FC236}">
                      <a16:creationId xmlns:a16="http://schemas.microsoft.com/office/drawing/2014/main" id="{56708C12-3696-417C-8170-617159BC73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7268" y="1585410"/>
                  <a:ext cx="1660699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rPr>
                    <a:t>RBF</a:t>
                  </a:r>
                </a:p>
              </p:txBody>
            </p:sp>
            <p:grpSp>
              <p:nvGrpSpPr>
                <p:cNvPr id="33" name="Group 46">
                  <a:extLst>
                    <a:ext uri="{FF2B5EF4-FFF2-40B4-BE49-F238E27FC236}">
                      <a16:creationId xmlns:a16="http://schemas.microsoft.com/office/drawing/2014/main" id="{3D5E3EF6-FE92-45B9-8C6E-568897789B70}"/>
                    </a:ext>
                  </a:extLst>
                </p:cNvPr>
                <p:cNvGrpSpPr/>
                <p:nvPr/>
              </p:nvGrpSpPr>
              <p:grpSpPr>
                <a:xfrm>
                  <a:off x="1584960" y="1219200"/>
                  <a:ext cx="9170126" cy="1957340"/>
                  <a:chOff x="1584960" y="1219200"/>
                  <a:chExt cx="9170126" cy="1957340"/>
                </a:xfrm>
              </p:grpSpPr>
              <p:sp>
                <p:nvSpPr>
                  <p:cNvPr id="36" name="Rectangle 49">
                    <a:extLst>
                      <a:ext uri="{FF2B5EF4-FFF2-40B4-BE49-F238E27FC236}">
                        <a16:creationId xmlns:a16="http://schemas.microsoft.com/office/drawing/2014/main" id="{5F275C53-6E34-4AEE-B24F-203D6F8203C0}"/>
                      </a:ext>
                    </a:extLst>
                  </p:cNvPr>
                  <p:cNvSpPr/>
                  <p:nvPr/>
                </p:nvSpPr>
                <p:spPr>
                  <a:xfrm>
                    <a:off x="1584960" y="1219200"/>
                    <a:ext cx="9170126" cy="1942012"/>
                  </a:xfrm>
                  <a:prstGeom prst="rect">
                    <a:avLst/>
                  </a:prstGeom>
                  <a:no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Connector 50">
                    <a:extLst>
                      <a:ext uri="{FF2B5EF4-FFF2-40B4-BE49-F238E27FC236}">
                        <a16:creationId xmlns:a16="http://schemas.microsoft.com/office/drawing/2014/main" id="{BA252695-A130-46D3-BFE9-AB127B47B4A3}"/>
                      </a:ext>
                    </a:extLst>
                  </p:cNvPr>
                  <p:cNvCxnSpPr/>
                  <p:nvPr/>
                </p:nvCxnSpPr>
                <p:spPr>
                  <a:xfrm>
                    <a:off x="7441475" y="1648186"/>
                    <a:ext cx="4354" cy="1528354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51">
                    <a:extLst>
                      <a:ext uri="{FF2B5EF4-FFF2-40B4-BE49-F238E27FC236}">
                        <a16:creationId xmlns:a16="http://schemas.microsoft.com/office/drawing/2014/main" id="{902B77C7-894E-49EC-A302-F6775A0A3B1A}"/>
                      </a:ext>
                    </a:extLst>
                  </p:cNvPr>
                  <p:cNvCxnSpPr/>
                  <p:nvPr/>
                </p:nvCxnSpPr>
                <p:spPr>
                  <a:xfrm>
                    <a:off x="3765171" y="1632857"/>
                    <a:ext cx="6989915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52">
                    <a:extLst>
                      <a:ext uri="{FF2B5EF4-FFF2-40B4-BE49-F238E27FC236}">
                        <a16:creationId xmlns:a16="http://schemas.microsoft.com/office/drawing/2014/main" id="{97F6BBF8-51E6-436C-B8FF-51BEFF867D51}"/>
                      </a:ext>
                    </a:extLst>
                  </p:cNvPr>
                  <p:cNvCxnSpPr/>
                  <p:nvPr/>
                </p:nvCxnSpPr>
                <p:spPr>
                  <a:xfrm>
                    <a:off x="1584960" y="2033451"/>
                    <a:ext cx="9170126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53">
                    <a:extLst>
                      <a:ext uri="{FF2B5EF4-FFF2-40B4-BE49-F238E27FC236}">
                        <a16:creationId xmlns:a16="http://schemas.microsoft.com/office/drawing/2014/main" id="{C5577F52-B419-498D-B576-AAFFE60033C1}"/>
                      </a:ext>
                    </a:extLst>
                  </p:cNvPr>
                  <p:cNvCxnSpPr/>
                  <p:nvPr/>
                </p:nvCxnSpPr>
                <p:spPr>
                  <a:xfrm>
                    <a:off x="3765171" y="1219200"/>
                    <a:ext cx="0" cy="1942011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54">
                    <a:extLst>
                      <a:ext uri="{FF2B5EF4-FFF2-40B4-BE49-F238E27FC236}">
                        <a16:creationId xmlns:a16="http://schemas.microsoft.com/office/drawing/2014/main" id="{221AA491-1A3A-405D-9759-3711B03E7BE5}"/>
                      </a:ext>
                    </a:extLst>
                  </p:cNvPr>
                  <p:cNvCxnSpPr/>
                  <p:nvPr/>
                </p:nvCxnSpPr>
                <p:spPr>
                  <a:xfrm>
                    <a:off x="1584960" y="2586445"/>
                    <a:ext cx="9170126" cy="0"/>
                  </a:xfrm>
                  <a:prstGeom prst="line">
                    <a:avLst/>
                  </a:prstGeom>
                  <a:ln w="28575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Google Shape;494;p23">
                  <a:extLst>
                    <a:ext uri="{FF2B5EF4-FFF2-40B4-BE49-F238E27FC236}">
                      <a16:creationId xmlns:a16="http://schemas.microsoft.com/office/drawing/2014/main" id="{01823380-A8F7-4EC2-998A-A985342A7A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06897" y="2064107"/>
                  <a:ext cx="1936338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TRAINING</a:t>
                  </a:r>
                  <a:r>
                    <a:rPr lang="en-US" sz="1600" dirty="0"/>
                    <a:t> ACC</a:t>
                  </a:r>
                </a:p>
              </p:txBody>
            </p:sp>
            <p:sp>
              <p:nvSpPr>
                <p:cNvPr id="35" name="Google Shape;494;p23">
                  <a:extLst>
                    <a:ext uri="{FF2B5EF4-FFF2-40B4-BE49-F238E27FC236}">
                      <a16:creationId xmlns:a16="http://schemas.microsoft.com/office/drawing/2014/main" id="{EACC2DCD-F014-428D-9D94-A4C898DD95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06897" y="2613968"/>
                  <a:ext cx="1936338" cy="3699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ldrich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bril Fatface"/>
                    <a:buNone/>
                    <a:defRPr sz="4000" b="0" i="0" u="none" strike="noStrike" cap="none">
                      <a:solidFill>
                        <a:schemeClr val="dk1"/>
                      </a:solidFill>
                      <a:latin typeface="Abril Fatface"/>
                      <a:ea typeface="Abril Fatface"/>
                      <a:cs typeface="Abril Fatface"/>
                      <a:sym typeface="Abril Fatface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TESTING</a:t>
                  </a:r>
                  <a:r>
                    <a:rPr lang="en-US" sz="1600" dirty="0"/>
                    <a:t> ACC</a:t>
                  </a:r>
                </a:p>
              </p:txBody>
            </p:sp>
          </p:grpSp>
          <p:sp>
            <p:nvSpPr>
              <p:cNvPr id="29" name="Google Shape;494;p23">
                <a:extLst>
                  <a:ext uri="{FF2B5EF4-FFF2-40B4-BE49-F238E27FC236}">
                    <a16:creationId xmlns:a16="http://schemas.microsoft.com/office/drawing/2014/main" id="{90A3FE0F-3D80-403A-8E3F-212F3AC90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3880" y="1054409"/>
                <a:ext cx="1696973" cy="300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ldrich"/>
                  <a:buNone/>
                  <a:defRPr sz="4000" b="0" i="0" u="none" strike="noStrike" cap="none">
                    <a:solidFill>
                      <a:schemeClr val="dk1"/>
                    </a:solidFill>
                    <a:latin typeface="Poppins ExtraBold"/>
                    <a:ea typeface="Poppins ExtraBold"/>
                    <a:cs typeface="Poppins ExtraBold"/>
                    <a:sym typeface="Poppins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7 classes</a:t>
                </a:r>
              </a:p>
            </p:txBody>
          </p:sp>
        </p:grpSp>
        <p:sp>
          <p:nvSpPr>
            <p:cNvPr id="24" name="Google Shape;494;p23">
              <a:extLst>
                <a:ext uri="{FF2B5EF4-FFF2-40B4-BE49-F238E27FC236}">
                  <a16:creationId xmlns:a16="http://schemas.microsoft.com/office/drawing/2014/main" id="{1E46C014-A8D1-4CDB-8F3C-E4391615354B}"/>
                </a:ext>
              </a:extLst>
            </p:cNvPr>
            <p:cNvSpPr txBox="1">
              <a:spLocks/>
            </p:cNvSpPr>
            <p:nvPr/>
          </p:nvSpPr>
          <p:spPr>
            <a:xfrm>
              <a:off x="8355983" y="4432178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84.8%</a:t>
              </a:r>
            </a:p>
          </p:txBody>
        </p:sp>
        <p:sp>
          <p:nvSpPr>
            <p:cNvPr id="25" name="Google Shape;494;p23">
              <a:extLst>
                <a:ext uri="{FF2B5EF4-FFF2-40B4-BE49-F238E27FC236}">
                  <a16:creationId xmlns:a16="http://schemas.microsoft.com/office/drawing/2014/main" id="{84F776CA-227F-4F30-AD62-35DBD07E672E}"/>
                </a:ext>
              </a:extLst>
            </p:cNvPr>
            <p:cNvSpPr txBox="1">
              <a:spLocks/>
            </p:cNvSpPr>
            <p:nvPr/>
          </p:nvSpPr>
          <p:spPr>
            <a:xfrm>
              <a:off x="4689682" y="4898451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46.8%</a:t>
              </a:r>
            </a:p>
          </p:txBody>
        </p:sp>
        <p:sp>
          <p:nvSpPr>
            <p:cNvPr id="26" name="Google Shape;494;p23">
              <a:extLst>
                <a:ext uri="{FF2B5EF4-FFF2-40B4-BE49-F238E27FC236}">
                  <a16:creationId xmlns:a16="http://schemas.microsoft.com/office/drawing/2014/main" id="{D3CA7CE7-F231-4AD0-B144-FC77666FA203}"/>
                </a:ext>
              </a:extLst>
            </p:cNvPr>
            <p:cNvSpPr txBox="1">
              <a:spLocks/>
            </p:cNvSpPr>
            <p:nvPr/>
          </p:nvSpPr>
          <p:spPr>
            <a:xfrm>
              <a:off x="8355983" y="4898450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56.1%</a:t>
              </a:r>
            </a:p>
          </p:txBody>
        </p:sp>
        <p:sp>
          <p:nvSpPr>
            <p:cNvPr id="27" name="Google Shape;494;p23">
              <a:extLst>
                <a:ext uri="{FF2B5EF4-FFF2-40B4-BE49-F238E27FC236}">
                  <a16:creationId xmlns:a16="http://schemas.microsoft.com/office/drawing/2014/main" id="{14678EAC-D90A-4EEA-BCAF-AE20EBF76EEE}"/>
                </a:ext>
              </a:extLst>
            </p:cNvPr>
            <p:cNvSpPr txBox="1">
              <a:spLocks/>
            </p:cNvSpPr>
            <p:nvPr/>
          </p:nvSpPr>
          <p:spPr>
            <a:xfrm>
              <a:off x="4689683" y="4432540"/>
              <a:ext cx="1696973" cy="30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ldrich"/>
                <a:buNone/>
                <a:defRPr sz="4000" b="0" i="0" u="none" strike="noStrike" cap="none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bril Fatface"/>
                <a:buNone/>
                <a:defRPr sz="40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60.8%</a:t>
              </a:r>
            </a:p>
          </p:txBody>
        </p:sp>
      </p:grpSp>
      <p:pic>
        <p:nvPicPr>
          <p:cNvPr id="42" name="Picture 55">
            <a:extLst>
              <a:ext uri="{FF2B5EF4-FFF2-40B4-BE49-F238E27FC236}">
                <a16:creationId xmlns:a16="http://schemas.microsoft.com/office/drawing/2014/main" id="{7689D2F2-F0CA-48A1-BB36-206378E48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74" y="372888"/>
            <a:ext cx="3395793" cy="1775304"/>
          </a:xfrm>
          <a:prstGeom prst="rect">
            <a:avLst/>
          </a:prstGeom>
        </p:spPr>
      </p:pic>
      <p:pic>
        <p:nvPicPr>
          <p:cNvPr id="43" name="Picture 56">
            <a:extLst>
              <a:ext uri="{FF2B5EF4-FFF2-40B4-BE49-F238E27FC236}">
                <a16:creationId xmlns:a16="http://schemas.microsoft.com/office/drawing/2014/main" id="{2F598ED5-7CAA-481A-81BD-F6D8FFE7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44" y="371599"/>
            <a:ext cx="3385988" cy="1771620"/>
          </a:xfrm>
          <a:prstGeom prst="rect">
            <a:avLst/>
          </a:prstGeom>
        </p:spPr>
      </p:pic>
      <p:sp>
        <p:nvSpPr>
          <p:cNvPr id="46" name="Chỗ dành sẵn cho Số hiệu Bản chiếu 45">
            <a:extLst>
              <a:ext uri="{FF2B5EF4-FFF2-40B4-BE49-F238E27FC236}">
                <a16:creationId xmlns:a16="http://schemas.microsoft.com/office/drawing/2014/main" id="{6470D2C2-24B9-4B3A-8FD1-622C7D52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7208272" y="4086635"/>
            <a:ext cx="1366767" cy="642169"/>
          </a:xfrm>
          <a:prstGeom prst="round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14931" y="1988706"/>
            <a:ext cx="1174996" cy="642169"/>
          </a:xfrm>
          <a:prstGeom prst="roundRect">
            <a:avLst/>
          </a:prstGeom>
          <a:solidFill>
            <a:srgbClr val="00206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FCF276-901D-4324-A529-9E1419DA0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6" y="1043301"/>
            <a:ext cx="2669770" cy="2492377"/>
          </a:xfrm>
          <a:prstGeom prst="rect">
            <a:avLst/>
          </a:prstGeom>
        </p:spPr>
      </p:pic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A30206B9-12F7-48AE-B039-E7B3B2B42484}"/>
              </a:ext>
            </a:extLst>
          </p:cNvPr>
          <p:cNvCxnSpPr/>
          <p:nvPr/>
        </p:nvCxnSpPr>
        <p:spPr>
          <a:xfrm flipV="1">
            <a:off x="4979637" y="2289489"/>
            <a:ext cx="207430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A78E8600-1028-43D3-8E75-9326F372D755}"/>
              </a:ext>
            </a:extLst>
          </p:cNvPr>
          <p:cNvCxnSpPr/>
          <p:nvPr/>
        </p:nvCxnSpPr>
        <p:spPr>
          <a:xfrm flipV="1">
            <a:off x="4979637" y="4515439"/>
            <a:ext cx="2005625" cy="410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494;p23">
            <a:extLst>
              <a:ext uri="{FF2B5EF4-FFF2-40B4-BE49-F238E27FC236}">
                <a16:creationId xmlns:a16="http://schemas.microsoft.com/office/drawing/2014/main" id="{66DC7ACB-D77E-4FCC-B231-F768CFC01E16}"/>
              </a:ext>
            </a:extLst>
          </p:cNvPr>
          <p:cNvSpPr txBox="1">
            <a:spLocks/>
          </p:cNvSpPr>
          <p:nvPr/>
        </p:nvSpPr>
        <p:spPr>
          <a:xfrm>
            <a:off x="7053943" y="1988706"/>
            <a:ext cx="1696973" cy="30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1 - 6</a:t>
            </a:r>
          </a:p>
        </p:txBody>
      </p:sp>
      <p:sp>
        <p:nvSpPr>
          <p:cNvPr id="7" name="Google Shape;494;p23">
            <a:extLst>
              <a:ext uri="{FF2B5EF4-FFF2-40B4-BE49-F238E27FC236}">
                <a16:creationId xmlns:a16="http://schemas.microsoft.com/office/drawing/2014/main" id="{A89DD166-2D93-47D4-9CA3-392AFD874E01}"/>
              </a:ext>
            </a:extLst>
          </p:cNvPr>
          <p:cNvSpPr txBox="1">
            <a:spLocks/>
          </p:cNvSpPr>
          <p:nvPr/>
        </p:nvSpPr>
        <p:spPr>
          <a:xfrm>
            <a:off x="7053942" y="4106937"/>
            <a:ext cx="1696973" cy="30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64 - 116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7CBCB97E-7FE2-4F96-AF90-6607FD05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6" y="3607392"/>
            <a:ext cx="2669770" cy="248736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79637" y="5022034"/>
            <a:ext cx="3760504" cy="879718"/>
            <a:chOff x="4979637" y="5022034"/>
            <a:chExt cx="3760504" cy="879718"/>
          </a:xfrm>
        </p:grpSpPr>
        <p:sp>
          <p:nvSpPr>
            <p:cNvPr id="16" name="Rounded Rectangle 15"/>
            <p:cNvSpPr/>
            <p:nvPr/>
          </p:nvSpPr>
          <p:spPr>
            <a:xfrm>
              <a:off x="7304157" y="5259583"/>
              <a:ext cx="1174996" cy="642169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979637" y="5022034"/>
              <a:ext cx="3760504" cy="561479"/>
              <a:chOff x="4979637" y="5022034"/>
              <a:chExt cx="3760504" cy="561479"/>
            </a:xfrm>
          </p:grpSpPr>
          <p:cxnSp>
            <p:nvCxnSpPr>
              <p:cNvPr id="11" name="Straight Arrow Connector 7">
                <a:extLst>
                  <a:ext uri="{FF2B5EF4-FFF2-40B4-BE49-F238E27FC236}">
                    <a16:creationId xmlns:a16="http://schemas.microsoft.com/office/drawing/2014/main" id="{A78E8600-1028-43D3-8E75-9326F372D755}"/>
                  </a:ext>
                </a:extLst>
              </p:cNvPr>
              <p:cNvCxnSpPr/>
              <p:nvPr/>
            </p:nvCxnSpPr>
            <p:spPr>
              <a:xfrm>
                <a:off x="4979637" y="5022034"/>
                <a:ext cx="2005625" cy="5586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Google Shape;494;p23">
                <a:extLst>
                  <a:ext uri="{FF2B5EF4-FFF2-40B4-BE49-F238E27FC236}">
                    <a16:creationId xmlns:a16="http://schemas.microsoft.com/office/drawing/2014/main" id="{A89DD166-2D93-47D4-9CA3-392AFD874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3168" y="5282730"/>
                <a:ext cx="1696973" cy="300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ldrich"/>
                  <a:buNone/>
                  <a:defRPr sz="4000" b="0" i="0" u="none" strike="noStrike" cap="none">
                    <a:solidFill>
                      <a:schemeClr val="dk1"/>
                    </a:solidFill>
                    <a:latin typeface="Poppins ExtraBold"/>
                    <a:ea typeface="Poppins ExtraBold"/>
                    <a:cs typeface="Poppins ExtraBold"/>
                    <a:sym typeface="Poppins Extra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bril Fatface"/>
                  <a:buNone/>
                  <a:defRPr sz="40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27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04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47C33099-BE30-4341-9291-E4CE0756D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2733675"/>
            <a:ext cx="8143875" cy="1235424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u="sng">
                <a:solidFill>
                  <a:schemeClr val="bg1"/>
                </a:solidFill>
              </a:rPr>
              <a:t>PART 3:</a:t>
            </a:r>
            <a:br>
              <a:rPr lang="en-US" sz="5400" u="sng">
                <a:solidFill>
                  <a:schemeClr val="bg1"/>
                </a:solidFill>
              </a:rPr>
            </a:br>
            <a:br>
              <a:rPr lang="en-US" sz="5400"/>
            </a:br>
            <a:r>
              <a:rPr lang="en-US" sz="5400"/>
              <a:t>GENDER DETECTION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C23DD7-9455-4E3D-825A-C10DF882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5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ũi tên: Hình ngũ giác 1">
            <a:extLst>
              <a:ext uri="{FF2B5EF4-FFF2-40B4-BE49-F238E27FC236}">
                <a16:creationId xmlns:a16="http://schemas.microsoft.com/office/drawing/2014/main" id="{AB9EF578-B2EC-4D15-A1AC-D8B52849B81A}"/>
              </a:ext>
            </a:extLst>
          </p:cNvPr>
          <p:cNvSpPr/>
          <p:nvPr/>
        </p:nvSpPr>
        <p:spPr>
          <a:xfrm>
            <a:off x="1125415" y="3566994"/>
            <a:ext cx="9334081" cy="864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93FA78CD-1116-47CD-BEAF-6B5ED3A930CF}"/>
              </a:ext>
            </a:extLst>
          </p:cNvPr>
          <p:cNvSpPr/>
          <p:nvPr/>
        </p:nvSpPr>
        <p:spPr>
          <a:xfrm>
            <a:off x="1125415" y="2481943"/>
            <a:ext cx="9334081" cy="8641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4FF092-CAE1-4608-933D-13D13921BE96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Research methods:</a:t>
            </a:r>
            <a:endParaRPr lang="en-US" b="1" u="sng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C7F7E95-DBA6-445C-87F0-088F8B625A45}"/>
              </a:ext>
            </a:extLst>
          </p:cNvPr>
          <p:cNvSpPr txBox="1"/>
          <p:nvPr/>
        </p:nvSpPr>
        <p:spPr>
          <a:xfrm>
            <a:off x="1256881" y="2567913"/>
            <a:ext cx="9334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Supported Vector Machine (SVM)</a:t>
            </a:r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Convolutional Neural Network (CNN)</a:t>
            </a:r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3600" b="1" i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6463D15-F82A-4812-916A-FEB63145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0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0A78E01-4E82-4363-8B39-E35D283C9CFE}"/>
              </a:ext>
            </a:extLst>
          </p:cNvPr>
          <p:cNvSpPr txBox="1"/>
          <p:nvPr/>
        </p:nvSpPr>
        <p:spPr>
          <a:xfrm>
            <a:off x="153237" y="925677"/>
            <a:ext cx="10839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arial" panose="020B0604020202020204" pitchFamily="34" charset="0"/>
              </a:rPr>
              <a:t>Supported Vector Machine (SVM)</a:t>
            </a:r>
            <a:endParaRPr lang="en-US" sz="3600" b="1" i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DA40259-7B69-46FE-9FC0-079F0C89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91" y="3302279"/>
            <a:ext cx="1502648" cy="1510881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3B9DF418-3AA2-4607-8118-C5CB8D16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20" y="3310513"/>
            <a:ext cx="1502647" cy="1502647"/>
          </a:xfrm>
          <a:prstGeom prst="rect">
            <a:avLst/>
          </a:prstGeom>
        </p:spPr>
      </p:pic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C35BEBF3-34F3-4FE8-AEE7-E6FB3AC15895}"/>
              </a:ext>
            </a:extLst>
          </p:cNvPr>
          <p:cNvSpPr/>
          <p:nvPr/>
        </p:nvSpPr>
        <p:spPr>
          <a:xfrm>
            <a:off x="2583561" y="3754287"/>
            <a:ext cx="1486352" cy="751169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812511F-D8F8-40DC-BF8E-2CD5BB8E3FB8}"/>
              </a:ext>
            </a:extLst>
          </p:cNvPr>
          <p:cNvSpPr txBox="1"/>
          <p:nvPr/>
        </p:nvSpPr>
        <p:spPr>
          <a:xfrm>
            <a:off x="9039570" y="3931362"/>
            <a:ext cx="2459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[75 11 ...  7  5]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E39DA1F-D12E-4D05-BF94-DBBE10511AAC}"/>
              </a:ext>
            </a:extLst>
          </p:cNvPr>
          <p:cNvSpPr txBox="1"/>
          <p:nvPr/>
        </p:nvSpPr>
        <p:spPr>
          <a:xfrm>
            <a:off x="964207" y="481316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(200, 200) img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778F24F-92B1-40E0-ADB5-86D187A568D1}"/>
              </a:ext>
            </a:extLst>
          </p:cNvPr>
          <p:cNvSpPr txBox="1"/>
          <p:nvPr/>
        </p:nvSpPr>
        <p:spPr>
          <a:xfrm>
            <a:off x="4086197" y="481316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img to binary</a:t>
            </a:r>
          </a:p>
        </p:txBody>
      </p:sp>
      <p:sp>
        <p:nvSpPr>
          <p:cNvPr id="14" name="Mũi tên: Phải 13">
            <a:extLst>
              <a:ext uri="{FF2B5EF4-FFF2-40B4-BE49-F238E27FC236}">
                <a16:creationId xmlns:a16="http://schemas.microsoft.com/office/drawing/2014/main" id="{CAA500C1-CD22-4B40-864E-6A9DAFD21630}"/>
              </a:ext>
            </a:extLst>
          </p:cNvPr>
          <p:cNvSpPr/>
          <p:nvPr/>
        </p:nvSpPr>
        <p:spPr>
          <a:xfrm>
            <a:off x="5832814" y="3754287"/>
            <a:ext cx="3078982" cy="751169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911D028-1EBF-4CDA-9DC0-8F5AD4B94CB2}"/>
              </a:ext>
            </a:extLst>
          </p:cNvPr>
          <p:cNvSpPr txBox="1"/>
          <p:nvPr/>
        </p:nvSpPr>
        <p:spPr>
          <a:xfrm>
            <a:off x="5832814" y="3931362"/>
            <a:ext cx="307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ravel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C6040967-46C0-4EBF-95E7-6CE0889A8CD5}"/>
              </a:ext>
            </a:extLst>
          </p:cNvPr>
          <p:cNvSpPr txBox="1"/>
          <p:nvPr/>
        </p:nvSpPr>
        <p:spPr>
          <a:xfrm>
            <a:off x="9039570" y="4628494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Shape: (40000,1)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A2E0CA9-9C05-4E59-8C38-35D799FA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5D162022-D790-40AD-89BF-B829317BD71B}"/>
              </a:ext>
            </a:extLst>
          </p:cNvPr>
          <p:cNvSpPr/>
          <p:nvPr/>
        </p:nvSpPr>
        <p:spPr>
          <a:xfrm>
            <a:off x="7339370" y="4647027"/>
            <a:ext cx="4599247" cy="6996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922403AD-8D45-4647-BF03-58C12C3681FD}"/>
              </a:ext>
            </a:extLst>
          </p:cNvPr>
          <p:cNvSpPr/>
          <p:nvPr/>
        </p:nvSpPr>
        <p:spPr>
          <a:xfrm>
            <a:off x="7289383" y="2012405"/>
            <a:ext cx="3659721" cy="128161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3E75DC0E-FF61-40F2-AD27-9A32F1AAF588}"/>
              </a:ext>
            </a:extLst>
          </p:cNvPr>
          <p:cNvSpPr/>
          <p:nvPr/>
        </p:nvSpPr>
        <p:spPr>
          <a:xfrm>
            <a:off x="2501060" y="4586355"/>
            <a:ext cx="5013246" cy="760350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005466B-F2B6-449F-8E31-A18F91448CAB}"/>
              </a:ext>
            </a:extLst>
          </p:cNvPr>
          <p:cNvSpPr txBox="1"/>
          <p:nvPr/>
        </p:nvSpPr>
        <p:spPr>
          <a:xfrm>
            <a:off x="362139" y="2452457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imgs_feature</a:t>
            </a:r>
          </a:p>
        </p:txBody>
      </p:sp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8CEEE4F2-E543-48E3-92BE-193CB0295B12}"/>
              </a:ext>
            </a:extLst>
          </p:cNvPr>
          <p:cNvSpPr/>
          <p:nvPr/>
        </p:nvSpPr>
        <p:spPr>
          <a:xfrm>
            <a:off x="2501060" y="2303116"/>
            <a:ext cx="5013247" cy="760350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635703B-2778-4288-8770-0F73B1EEDC01}"/>
              </a:ext>
            </a:extLst>
          </p:cNvPr>
          <p:cNvSpPr txBox="1"/>
          <p:nvPr/>
        </p:nvSpPr>
        <p:spPr>
          <a:xfrm>
            <a:off x="2501061" y="2484795"/>
            <a:ext cx="2993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imgs_feature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068BD88-A9A2-48E4-866B-6BBAF6E77128}"/>
              </a:ext>
            </a:extLst>
          </p:cNvPr>
          <p:cNvSpPr txBox="1"/>
          <p:nvPr/>
        </p:nvSpPr>
        <p:spPr>
          <a:xfrm>
            <a:off x="6311997" y="2498625"/>
            <a:ext cx="93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/255.0</a:t>
            </a: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B45B2612-1687-4F89-84AD-93E313693D53}"/>
              </a:ext>
            </a:extLst>
          </p:cNvPr>
          <p:cNvSpPr/>
          <p:nvPr/>
        </p:nvSpPr>
        <p:spPr>
          <a:xfrm>
            <a:off x="5531597" y="2581314"/>
            <a:ext cx="817407" cy="203953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98AF20E-8574-4A10-90FD-536227D81707}"/>
              </a:ext>
            </a:extLst>
          </p:cNvPr>
          <p:cNvSpPr txBox="1"/>
          <p:nvPr/>
        </p:nvSpPr>
        <p:spPr>
          <a:xfrm>
            <a:off x="8802132" y="1444999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X_train (2D)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FCC0AB-86DA-4545-B83D-BBF4F8FF5FD2}"/>
              </a:ext>
            </a:extLst>
          </p:cNvPr>
          <p:cNvSpPr txBox="1"/>
          <p:nvPr/>
        </p:nvSpPr>
        <p:spPr>
          <a:xfrm>
            <a:off x="7407396" y="2012405"/>
            <a:ext cx="35417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 [[0.2941   0.2941   ...  0.0274   0.0196]</a:t>
            </a:r>
          </a:p>
          <a:p>
            <a:r>
              <a:rPr lang="en-US" sz="1400"/>
              <a:t>  [0.9094   0.9092   ...  0.7815   0.8967]</a:t>
            </a:r>
          </a:p>
          <a:p>
            <a:r>
              <a:rPr lang="en-US" sz="1400"/>
              <a:t>                             ...</a:t>
            </a:r>
          </a:p>
          <a:p>
            <a:r>
              <a:rPr lang="en-US" sz="1400"/>
              <a:t>  [0.0845   0.0845   ...  0.5956   0.5882]</a:t>
            </a:r>
          </a:p>
          <a:p>
            <a:r>
              <a:rPr lang="en-US" sz="1400"/>
              <a:t>  [0.2274   0.2823   ...  0.0235   0.0078]]</a:t>
            </a:r>
          </a:p>
        </p:txBody>
      </p:sp>
      <p:sp>
        <p:nvSpPr>
          <p:cNvPr id="11" name="Mũi tên: Hình ngũ giác 10">
            <a:extLst>
              <a:ext uri="{FF2B5EF4-FFF2-40B4-BE49-F238E27FC236}">
                <a16:creationId xmlns:a16="http://schemas.microsoft.com/office/drawing/2014/main" id="{8BE4BFAA-6A86-4B79-8B38-DFC159801E6F}"/>
              </a:ext>
            </a:extLst>
          </p:cNvPr>
          <p:cNvSpPr/>
          <p:nvPr/>
        </p:nvSpPr>
        <p:spPr>
          <a:xfrm>
            <a:off x="362139" y="658110"/>
            <a:ext cx="3496428" cy="646331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EB54ED3-EB95-4112-A3BB-394833BD6318}"/>
              </a:ext>
            </a:extLst>
          </p:cNvPr>
          <p:cNvSpPr txBox="1"/>
          <p:nvPr/>
        </p:nvSpPr>
        <p:spPr>
          <a:xfrm>
            <a:off x="362139" y="731921"/>
            <a:ext cx="3496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Preprocessing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C5C7A4A-5BC8-4A5F-BF64-2DAAB3AD0D50}"/>
              </a:ext>
            </a:extLst>
          </p:cNvPr>
          <p:cNvSpPr txBox="1"/>
          <p:nvPr/>
        </p:nvSpPr>
        <p:spPr>
          <a:xfrm>
            <a:off x="2501060" y="4770224"/>
            <a:ext cx="4692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df_train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b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'gender']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14983D6D-7D34-4754-89CC-638843D5734C}"/>
              </a:ext>
            </a:extLst>
          </p:cNvPr>
          <p:cNvSpPr txBox="1"/>
          <p:nvPr/>
        </p:nvSpPr>
        <p:spPr>
          <a:xfrm>
            <a:off x="362139" y="6198998"/>
            <a:ext cx="199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df_train['gender']</a:t>
            </a:r>
          </a:p>
        </p:txBody>
      </p:sp>
      <p:graphicFrame>
        <p:nvGraphicFramePr>
          <p:cNvPr id="21" name="Bảng 20">
            <a:extLst>
              <a:ext uri="{FF2B5EF4-FFF2-40B4-BE49-F238E27FC236}">
                <a16:creationId xmlns:a16="http://schemas.microsoft.com/office/drawing/2014/main" id="{257DB163-B4D7-4020-914B-D10A717AF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33154"/>
              </p:ext>
            </p:extLst>
          </p:nvPr>
        </p:nvGraphicFramePr>
        <p:xfrm>
          <a:off x="705487" y="3821334"/>
          <a:ext cx="1017488" cy="227656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17488">
                  <a:extLst>
                    <a:ext uri="{9D8B030D-6E8A-4147-A177-3AD203B41FA5}">
                      <a16:colId xmlns:a16="http://schemas.microsoft.com/office/drawing/2014/main" val="1281407122"/>
                    </a:ext>
                  </a:extLst>
                </a:gridCol>
              </a:tblGrid>
              <a:tr h="3252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4092583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150693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8614874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4123814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8428541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0506395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097542"/>
                  </a:ext>
                </a:extLst>
              </a:tr>
            </a:tbl>
          </a:graphicData>
        </a:graphic>
      </p:graphicFrame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4BDEA24A-A15B-4AD9-A9E7-B50973267F4E}"/>
              </a:ext>
            </a:extLst>
          </p:cNvPr>
          <p:cNvSpPr txBox="1"/>
          <p:nvPr/>
        </p:nvSpPr>
        <p:spPr>
          <a:xfrm>
            <a:off x="8425153" y="4821494"/>
            <a:ext cx="255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[1 0 2 1 1 … 1 0 1 1 2]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0A08B741-F005-4BB3-BEF3-3C1AB4D752C3}"/>
              </a:ext>
            </a:extLst>
          </p:cNvPr>
          <p:cNvSpPr txBox="1"/>
          <p:nvPr/>
        </p:nvSpPr>
        <p:spPr>
          <a:xfrm>
            <a:off x="9025751" y="5407377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y_train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2F748C0-C7FA-4BA7-A752-EEB8AE46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7DB3D82-FA40-4C41-8C89-3F7922264176}"/>
              </a:ext>
            </a:extLst>
          </p:cNvPr>
          <p:cNvSpPr txBox="1"/>
          <p:nvPr/>
        </p:nvSpPr>
        <p:spPr>
          <a:xfrm>
            <a:off x="1857423" y="3847691"/>
            <a:ext cx="1287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0: female</a:t>
            </a:r>
          </a:p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male</a:t>
            </a:r>
          </a:p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unknown</a:t>
            </a:r>
          </a:p>
        </p:txBody>
      </p:sp>
    </p:spTree>
    <p:extLst>
      <p:ext uri="{BB962C8B-B14F-4D97-AF65-F5344CB8AC3E}">
        <p14:creationId xmlns:p14="http://schemas.microsoft.com/office/powerpoint/2010/main" val="903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5" grpId="0" animBg="1"/>
      <p:bldP spid="4" grpId="0"/>
      <p:bldP spid="5" grpId="0" animBg="1"/>
      <p:bldP spid="6" grpId="0"/>
      <p:bldP spid="7" grpId="0"/>
      <p:bldP spid="8" grpId="0" animBg="1"/>
      <p:bldP spid="9" grpId="0"/>
      <p:bldP spid="10" grpId="0"/>
      <p:bldP spid="14" grpId="0"/>
      <p:bldP spid="17" grpId="0"/>
      <p:bldP spid="23" grpId="0"/>
      <p:bldP spid="24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D82D1B77-9218-4CE6-BA7E-FD511F5D6213}"/>
              </a:ext>
            </a:extLst>
          </p:cNvPr>
          <p:cNvSpPr/>
          <p:nvPr/>
        </p:nvSpPr>
        <p:spPr>
          <a:xfrm>
            <a:off x="7928149" y="3336053"/>
            <a:ext cx="2833636" cy="12560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BA39311-EA7B-4541-BDF2-1933BF2AA352}"/>
              </a:ext>
            </a:extLst>
          </p:cNvPr>
          <p:cNvSpPr txBox="1"/>
          <p:nvPr/>
        </p:nvSpPr>
        <p:spPr>
          <a:xfrm>
            <a:off x="362139" y="2644097"/>
            <a:ext cx="3705329" cy="2031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b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endParaRPr lang="en-US" b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b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‘</a:t>
            </a:r>
            <a:r>
              <a:rPr lang="en-US" b="0">
                <a:solidFill>
                  <a:schemeClr val="tx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rbf’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919071E-47EE-4542-8936-E3F9E50FAFA7}"/>
              </a:ext>
            </a:extLst>
          </p:cNvPr>
          <p:cNvSpPr/>
          <p:nvPr/>
        </p:nvSpPr>
        <p:spPr>
          <a:xfrm>
            <a:off x="362139" y="638013"/>
            <a:ext cx="2652366" cy="646331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A00295-6BE5-446C-AE93-D0911A39C8EE}"/>
              </a:ext>
            </a:extLst>
          </p:cNvPr>
          <p:cNvSpPr txBox="1"/>
          <p:nvPr/>
        </p:nvSpPr>
        <p:spPr>
          <a:xfrm>
            <a:off x="362139" y="711824"/>
            <a:ext cx="2431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Model</a:t>
            </a:r>
          </a:p>
        </p:txBody>
      </p: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080C70BE-E3DB-4BD7-9FDB-AC02CB52CBCD}"/>
              </a:ext>
            </a:extLst>
          </p:cNvPr>
          <p:cNvSpPr/>
          <p:nvPr/>
        </p:nvSpPr>
        <p:spPr>
          <a:xfrm>
            <a:off x="4373148" y="3569678"/>
            <a:ext cx="3175280" cy="703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37E679-C99D-4DAE-BC9F-06A24402E5EF}"/>
              </a:ext>
            </a:extLst>
          </p:cNvPr>
          <p:cNvSpPr txBox="1"/>
          <p:nvPr/>
        </p:nvSpPr>
        <p:spPr>
          <a:xfrm>
            <a:off x="8014002" y="365976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model_SVM.sav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A5B1012-AF66-433A-8D9C-CC59E973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70AE23-D901-465C-B4D7-E6D3898D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98" y="2261063"/>
            <a:ext cx="4905696" cy="33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9CB9B94-2C86-4323-8F2A-900D46995700}"/>
              </a:ext>
            </a:extLst>
          </p:cNvPr>
          <p:cNvSpPr txBox="1"/>
          <p:nvPr/>
        </p:nvSpPr>
        <p:spPr>
          <a:xfrm>
            <a:off x="311906" y="2261062"/>
            <a:ext cx="66624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How did we detect the face in images ?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800" b="0" i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How did we detect the gender?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800" b="0" i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How did we detect the age?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800" b="0" i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And how well does our model work?</a:t>
            </a:r>
            <a:endParaRPr lang="en-US" sz="2800" b="0" i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l" rtl="0" fontAlgn="base"/>
            <a:endParaRPr lang="en-US" sz="2800" b="0" i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366D43C-0523-4289-9058-BBA4AF2B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0A78E01-4E82-4363-8B39-E35D283C9CFE}"/>
              </a:ext>
            </a:extLst>
          </p:cNvPr>
          <p:cNvSpPr txBox="1"/>
          <p:nvPr/>
        </p:nvSpPr>
        <p:spPr>
          <a:xfrm>
            <a:off x="424542" y="945774"/>
            <a:ext cx="9372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arial" panose="020B0604020202020204" pitchFamily="34" charset="0"/>
              </a:rPr>
              <a:t>Convolutional Neural Network (CNN)</a:t>
            </a:r>
            <a:endParaRPr lang="en-US" sz="3600" b="1" i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1ED292E-A204-401A-8D66-85521C63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91" y="3302279"/>
            <a:ext cx="1502648" cy="1510881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012F150-0127-4F32-A6DD-73B3E9A3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20" y="3310513"/>
            <a:ext cx="1502647" cy="1502647"/>
          </a:xfrm>
          <a:prstGeom prst="rect">
            <a:avLst/>
          </a:prstGeom>
        </p:spPr>
      </p:pic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BFF525AF-1AF2-4D08-861C-98484BDFEE92}"/>
              </a:ext>
            </a:extLst>
          </p:cNvPr>
          <p:cNvSpPr/>
          <p:nvPr/>
        </p:nvSpPr>
        <p:spPr>
          <a:xfrm>
            <a:off x="2583561" y="3754287"/>
            <a:ext cx="1486352" cy="751169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B1A8A2B-75A5-460E-A0FF-BFD1467901C2}"/>
              </a:ext>
            </a:extLst>
          </p:cNvPr>
          <p:cNvSpPr txBox="1"/>
          <p:nvPr/>
        </p:nvSpPr>
        <p:spPr>
          <a:xfrm>
            <a:off x="8275653" y="3302279"/>
            <a:ext cx="20339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[[75 11 ...  7  5 ]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[51 87 ...  8  7 ]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...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[17 28 ...  9  5 ]</a:t>
            </a:r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[44 58 ...  7  4 ]]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A1A531-D2E7-4A3A-B224-A9F1C1335903}"/>
              </a:ext>
            </a:extLst>
          </p:cNvPr>
          <p:cNvSpPr txBox="1"/>
          <p:nvPr/>
        </p:nvSpPr>
        <p:spPr>
          <a:xfrm>
            <a:off x="964207" y="481316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(200, 200) img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F34BD88-B3C5-4971-B8FC-8D0090CC18E9}"/>
              </a:ext>
            </a:extLst>
          </p:cNvPr>
          <p:cNvSpPr txBox="1"/>
          <p:nvPr/>
        </p:nvSpPr>
        <p:spPr>
          <a:xfrm>
            <a:off x="4086197" y="481316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img to binary</a:t>
            </a:r>
          </a:p>
        </p:txBody>
      </p:sp>
      <p:sp>
        <p:nvSpPr>
          <p:cNvPr id="9" name="Mũi tên: Phải 8">
            <a:extLst>
              <a:ext uri="{FF2B5EF4-FFF2-40B4-BE49-F238E27FC236}">
                <a16:creationId xmlns:a16="http://schemas.microsoft.com/office/drawing/2014/main" id="{EC09FDAD-F804-40D2-A945-D2161384303E}"/>
              </a:ext>
            </a:extLst>
          </p:cNvPr>
          <p:cNvSpPr/>
          <p:nvPr/>
        </p:nvSpPr>
        <p:spPr>
          <a:xfrm>
            <a:off x="5832814" y="3754287"/>
            <a:ext cx="2225964" cy="751169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5844FEC-9B53-407C-BF7C-7DD379CB0FAF}"/>
              </a:ext>
            </a:extLst>
          </p:cNvPr>
          <p:cNvSpPr txBox="1"/>
          <p:nvPr/>
        </p:nvSpPr>
        <p:spPr>
          <a:xfrm>
            <a:off x="5832814" y="3931362"/>
            <a:ext cx="307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C79D4C6-E252-4352-ADEB-146F155CABC1}"/>
              </a:ext>
            </a:extLst>
          </p:cNvPr>
          <p:cNvSpPr txBox="1"/>
          <p:nvPr/>
        </p:nvSpPr>
        <p:spPr>
          <a:xfrm>
            <a:off x="8323455" y="495668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Shape: (200,200)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7125862-09B6-4F88-A419-697B09D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6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A5CB72D7-C878-43B5-99E9-FBF6CD7F119C}"/>
              </a:ext>
            </a:extLst>
          </p:cNvPr>
          <p:cNvSpPr/>
          <p:nvPr/>
        </p:nvSpPr>
        <p:spPr>
          <a:xfrm>
            <a:off x="9555595" y="4353644"/>
            <a:ext cx="1547519" cy="147732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5D162022-D790-40AD-89BF-B829317BD71B}"/>
              </a:ext>
            </a:extLst>
          </p:cNvPr>
          <p:cNvSpPr/>
          <p:nvPr/>
        </p:nvSpPr>
        <p:spPr>
          <a:xfrm>
            <a:off x="5222885" y="4751763"/>
            <a:ext cx="2711103" cy="6996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922403AD-8D45-4647-BF03-58C12C3681FD}"/>
              </a:ext>
            </a:extLst>
          </p:cNvPr>
          <p:cNvSpPr/>
          <p:nvPr/>
        </p:nvSpPr>
        <p:spPr>
          <a:xfrm>
            <a:off x="7096256" y="1331555"/>
            <a:ext cx="3680280" cy="19495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3E75DC0E-FF61-40F2-AD27-9A32F1AAF588}"/>
              </a:ext>
            </a:extLst>
          </p:cNvPr>
          <p:cNvSpPr/>
          <p:nvPr/>
        </p:nvSpPr>
        <p:spPr>
          <a:xfrm>
            <a:off x="1561499" y="4712133"/>
            <a:ext cx="3825059" cy="760350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005466B-F2B6-449F-8E31-A18F91448CAB}"/>
              </a:ext>
            </a:extLst>
          </p:cNvPr>
          <p:cNvSpPr txBox="1"/>
          <p:nvPr/>
        </p:nvSpPr>
        <p:spPr>
          <a:xfrm>
            <a:off x="465575" y="2079317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imgs_feature</a:t>
            </a:r>
          </a:p>
        </p:txBody>
      </p:sp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8CEEE4F2-E543-48E3-92BE-193CB0295B12}"/>
              </a:ext>
            </a:extLst>
          </p:cNvPr>
          <p:cNvSpPr/>
          <p:nvPr/>
        </p:nvSpPr>
        <p:spPr>
          <a:xfrm>
            <a:off x="2428806" y="1913677"/>
            <a:ext cx="4791205" cy="760350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635703B-2778-4288-8770-0F73B1EEDC01}"/>
              </a:ext>
            </a:extLst>
          </p:cNvPr>
          <p:cNvSpPr txBox="1"/>
          <p:nvPr/>
        </p:nvSpPr>
        <p:spPr>
          <a:xfrm>
            <a:off x="2428806" y="2095356"/>
            <a:ext cx="314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imgs_feature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068BD88-A9A2-48E4-866B-6BBAF6E77128}"/>
              </a:ext>
            </a:extLst>
          </p:cNvPr>
          <p:cNvSpPr txBox="1"/>
          <p:nvPr/>
        </p:nvSpPr>
        <p:spPr>
          <a:xfrm>
            <a:off x="6017701" y="2109186"/>
            <a:ext cx="937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/255.0</a:t>
            </a: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B45B2612-1687-4F89-84AD-93E313693D53}"/>
              </a:ext>
            </a:extLst>
          </p:cNvPr>
          <p:cNvSpPr/>
          <p:nvPr/>
        </p:nvSpPr>
        <p:spPr>
          <a:xfrm>
            <a:off x="5473009" y="2194055"/>
            <a:ext cx="469000" cy="171934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98AF20E-8574-4A10-90FD-536227D81707}"/>
              </a:ext>
            </a:extLst>
          </p:cNvPr>
          <p:cNvSpPr txBox="1"/>
          <p:nvPr/>
        </p:nvSpPr>
        <p:spPr>
          <a:xfrm>
            <a:off x="8424227" y="679008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X_train (3D)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FCC0AB-86DA-4545-B83D-BBF4F8FF5FD2}"/>
              </a:ext>
            </a:extLst>
          </p:cNvPr>
          <p:cNvSpPr txBox="1"/>
          <p:nvPr/>
        </p:nvSpPr>
        <p:spPr>
          <a:xfrm>
            <a:off x="7128261" y="1450612"/>
            <a:ext cx="36482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 [[[0.2941   0.2941   ...  0.0274   0.0196]</a:t>
            </a:r>
          </a:p>
          <a:p>
            <a:r>
              <a:rPr lang="en-US" sz="1400"/>
              <a:t>                               ...</a:t>
            </a:r>
          </a:p>
          <a:p>
            <a:r>
              <a:rPr lang="en-US" sz="1400"/>
              <a:t>    [0.2274   0.2823   ...  0.0235   0.0078]]</a:t>
            </a:r>
          </a:p>
          <a:p>
            <a:r>
              <a:rPr lang="en-US" sz="1400"/>
              <a:t>		              ...</a:t>
            </a:r>
          </a:p>
          <a:p>
            <a:r>
              <a:rPr lang="en-US" sz="1400"/>
              <a:t>   [[0.0588  0.0431    ...  0.0352   0.0196]</a:t>
            </a:r>
          </a:p>
          <a:p>
            <a:r>
              <a:rPr lang="en-US" sz="1400"/>
              <a:t>                               ...</a:t>
            </a:r>
          </a:p>
          <a:p>
            <a:r>
              <a:rPr lang="en-US" sz="1400"/>
              <a:t>   [[0.1647  0.2274    ...  0.0274   0.0078]]]</a:t>
            </a:r>
          </a:p>
        </p:txBody>
      </p:sp>
      <p:sp>
        <p:nvSpPr>
          <p:cNvPr id="11" name="Mũi tên: Hình ngũ giác 10">
            <a:extLst>
              <a:ext uri="{FF2B5EF4-FFF2-40B4-BE49-F238E27FC236}">
                <a16:creationId xmlns:a16="http://schemas.microsoft.com/office/drawing/2014/main" id="{8BE4BFAA-6A86-4B79-8B38-DFC159801E6F}"/>
              </a:ext>
            </a:extLst>
          </p:cNvPr>
          <p:cNvSpPr/>
          <p:nvPr/>
        </p:nvSpPr>
        <p:spPr>
          <a:xfrm>
            <a:off x="207939" y="286390"/>
            <a:ext cx="3496428" cy="646331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EB54ED3-EB95-4112-A3BB-394833BD6318}"/>
              </a:ext>
            </a:extLst>
          </p:cNvPr>
          <p:cNvSpPr txBox="1"/>
          <p:nvPr/>
        </p:nvSpPr>
        <p:spPr>
          <a:xfrm>
            <a:off x="207939" y="360201"/>
            <a:ext cx="3496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Preprocessing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C5C7A4A-5BC8-4A5F-BF64-2DAAB3AD0D50}"/>
              </a:ext>
            </a:extLst>
          </p:cNvPr>
          <p:cNvSpPr txBox="1"/>
          <p:nvPr/>
        </p:nvSpPr>
        <p:spPr>
          <a:xfrm>
            <a:off x="1561498" y="4870390"/>
            <a:ext cx="3825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EC9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np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DCD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array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df_train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</a:t>
            </a:r>
            <a:r>
              <a:rPr lang="en-US" b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'gender’]</a:t>
            </a:r>
            <a:r>
              <a:rPr lang="en-US" b="1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14983D6D-7D34-4754-89CC-638843D5734C}"/>
              </a:ext>
            </a:extLst>
          </p:cNvPr>
          <p:cNvSpPr txBox="1"/>
          <p:nvPr/>
        </p:nvSpPr>
        <p:spPr>
          <a:xfrm>
            <a:off x="153242" y="6208726"/>
            <a:ext cx="216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</a:rPr>
              <a:t>df_train['gender']</a:t>
            </a:r>
          </a:p>
        </p:txBody>
      </p:sp>
      <p:graphicFrame>
        <p:nvGraphicFramePr>
          <p:cNvPr id="21" name="Bảng 20">
            <a:extLst>
              <a:ext uri="{FF2B5EF4-FFF2-40B4-BE49-F238E27FC236}">
                <a16:creationId xmlns:a16="http://schemas.microsoft.com/office/drawing/2014/main" id="{257DB163-B4D7-4020-914B-D10A717AF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95439"/>
              </p:ext>
            </p:extLst>
          </p:nvPr>
        </p:nvGraphicFramePr>
        <p:xfrm>
          <a:off x="397705" y="3916776"/>
          <a:ext cx="1017488" cy="227656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17488">
                  <a:extLst>
                    <a:ext uri="{9D8B030D-6E8A-4147-A177-3AD203B41FA5}">
                      <a16:colId xmlns:a16="http://schemas.microsoft.com/office/drawing/2014/main" val="1281407122"/>
                    </a:ext>
                  </a:extLst>
                </a:gridCol>
              </a:tblGrid>
              <a:tr h="32522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4092583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150693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8614874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4123814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8428541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0506395"/>
                  </a:ext>
                </a:extLst>
              </a:tr>
              <a:tr h="3252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097542"/>
                  </a:ext>
                </a:extLst>
              </a:tr>
            </a:tbl>
          </a:graphicData>
        </a:graphic>
      </p:graphicFrame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4BDEA24A-A15B-4AD9-A9E7-B50973267F4E}"/>
              </a:ext>
            </a:extLst>
          </p:cNvPr>
          <p:cNvSpPr txBox="1"/>
          <p:nvPr/>
        </p:nvSpPr>
        <p:spPr>
          <a:xfrm>
            <a:off x="5374171" y="4916936"/>
            <a:ext cx="255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[1 0 2 1 1 … 1 0 1 1 2]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0A08B741-F005-4BB3-BEF3-3C1AB4D752C3}"/>
              </a:ext>
            </a:extLst>
          </p:cNvPr>
          <p:cNvSpPr txBox="1"/>
          <p:nvPr/>
        </p:nvSpPr>
        <p:spPr>
          <a:xfrm>
            <a:off x="9848518" y="6008671"/>
            <a:ext cx="105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y_train</a:t>
            </a:r>
          </a:p>
        </p:txBody>
      </p:sp>
      <p:sp>
        <p:nvSpPr>
          <p:cNvPr id="25" name="Mũi tên: Phải 24">
            <a:extLst>
              <a:ext uri="{FF2B5EF4-FFF2-40B4-BE49-F238E27FC236}">
                <a16:creationId xmlns:a16="http://schemas.microsoft.com/office/drawing/2014/main" id="{E690C1ED-2EB3-4C61-B28E-3AB3B42F1247}"/>
              </a:ext>
            </a:extLst>
          </p:cNvPr>
          <p:cNvSpPr/>
          <p:nvPr/>
        </p:nvSpPr>
        <p:spPr>
          <a:xfrm>
            <a:off x="8085274" y="4696522"/>
            <a:ext cx="1586661" cy="760350"/>
          </a:xfrm>
          <a:prstGeom prst="rightArrow">
            <a:avLst>
              <a:gd name="adj1" fmla="val 50000"/>
              <a:gd name="adj2" fmla="val 91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0493D474-E846-43F6-94BD-8944EAF33611}"/>
              </a:ext>
            </a:extLst>
          </p:cNvPr>
          <p:cNvSpPr txBox="1"/>
          <p:nvPr/>
        </p:nvSpPr>
        <p:spPr>
          <a:xfrm>
            <a:off x="8111145" y="4870390"/>
            <a:ext cx="144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  <a:latin typeface="Consolas" panose="020B0609020204030204" pitchFamily="49" charset="0"/>
              </a:rPr>
              <a:t>one_hot()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2BEBEEC-88B4-4831-BCF7-1D0FEE8BCD85}"/>
              </a:ext>
            </a:extLst>
          </p:cNvPr>
          <p:cNvSpPr txBox="1"/>
          <p:nvPr/>
        </p:nvSpPr>
        <p:spPr>
          <a:xfrm>
            <a:off x="9655486" y="4346303"/>
            <a:ext cx="1440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[[0.  1.  0.]</a:t>
            </a:r>
          </a:p>
          <a:p>
            <a:r>
              <a:rPr lang="en-US"/>
              <a:t> [1.  0.  0.]</a:t>
            </a:r>
          </a:p>
          <a:p>
            <a:r>
              <a:rPr lang="en-US"/>
              <a:t>	… </a:t>
            </a:r>
          </a:p>
          <a:p>
            <a:r>
              <a:rPr lang="en-US"/>
              <a:t>  [0.  1.  0.]</a:t>
            </a:r>
          </a:p>
          <a:p>
            <a:r>
              <a:rPr lang="en-US"/>
              <a:t> [0.  0.  1.]]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BE5E7B4-B2B2-4692-98BC-D2BE26EA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56" y="6790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08A542F8-4F22-412D-B2A8-3EF055A28247}"/>
              </a:ext>
            </a:extLst>
          </p:cNvPr>
          <p:cNvSpPr txBox="1"/>
          <p:nvPr/>
        </p:nvSpPr>
        <p:spPr>
          <a:xfrm>
            <a:off x="7933988" y="3815998"/>
            <a:ext cx="2303968" cy="380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Reshape to </a:t>
            </a:r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4D</a:t>
            </a:r>
            <a:r>
              <a:rPr lang="en-US">
                <a:solidFill>
                  <a:schemeClr val="bg1"/>
                </a:solidFill>
              </a:rPr>
              <a:t> array</a:t>
            </a:r>
          </a:p>
        </p:txBody>
      </p:sp>
      <p:sp>
        <p:nvSpPr>
          <p:cNvPr id="33" name="Mũi tên: Phải 32">
            <a:extLst>
              <a:ext uri="{FF2B5EF4-FFF2-40B4-BE49-F238E27FC236}">
                <a16:creationId xmlns:a16="http://schemas.microsoft.com/office/drawing/2014/main" id="{08F6689E-86D8-45A9-BDA2-F93FE39942E9}"/>
              </a:ext>
            </a:extLst>
          </p:cNvPr>
          <p:cNvSpPr/>
          <p:nvPr/>
        </p:nvSpPr>
        <p:spPr>
          <a:xfrm rot="5400000">
            <a:off x="8674753" y="3317633"/>
            <a:ext cx="554042" cy="560061"/>
          </a:xfrm>
          <a:prstGeom prst="rightArrow">
            <a:avLst>
              <a:gd name="adj1" fmla="val 50000"/>
              <a:gd name="adj2" fmla="val 3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626E6069-BD4E-44DD-98E8-E42038F6A91D}"/>
              </a:ext>
            </a:extLst>
          </p:cNvPr>
          <p:cNvSpPr txBox="1"/>
          <p:nvPr/>
        </p:nvSpPr>
        <p:spPr>
          <a:xfrm>
            <a:off x="1515084" y="3947687"/>
            <a:ext cx="1287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0: female</a:t>
            </a:r>
          </a:p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male</a:t>
            </a:r>
          </a:p>
          <a:p>
            <a:r>
              <a:rPr lang="en-US" sz="1400" i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unknown</a:t>
            </a:r>
          </a:p>
        </p:txBody>
      </p:sp>
    </p:spTree>
    <p:extLst>
      <p:ext uri="{BB962C8B-B14F-4D97-AF65-F5344CB8AC3E}">
        <p14:creationId xmlns:p14="http://schemas.microsoft.com/office/powerpoint/2010/main" val="31624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26" grpId="0" animBg="1"/>
      <p:bldP spid="15" grpId="0" animBg="1"/>
      <p:bldP spid="4" grpId="0"/>
      <p:bldP spid="5" grpId="0" animBg="1"/>
      <p:bldP spid="6" grpId="0"/>
      <p:bldP spid="7" grpId="0"/>
      <p:bldP spid="8" grpId="0" animBg="1"/>
      <p:bldP spid="9" grpId="0"/>
      <p:bldP spid="10" grpId="0"/>
      <p:bldP spid="14" grpId="0"/>
      <p:bldP spid="17" grpId="0"/>
      <p:bldP spid="23" grpId="0"/>
      <p:bldP spid="24" grpId="0"/>
      <p:bldP spid="25" grpId="0" animBg="1"/>
      <p:bldP spid="28" grpId="0"/>
      <p:bldP spid="30" grpId="0"/>
      <p:bldP spid="32" grpId="0"/>
      <p:bldP spid="33" grpId="0" animBg="1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6167C52-CFA6-4E17-9BB5-B8D2B9C5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C72522-26B8-4E2E-8C74-A69A638604F5}"/>
              </a:ext>
            </a:extLst>
          </p:cNvPr>
          <p:cNvSpPr txBox="1"/>
          <p:nvPr/>
        </p:nvSpPr>
        <p:spPr>
          <a:xfrm>
            <a:off x="1967383" y="474345"/>
            <a:ext cx="825723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Model: "sequential“</a:t>
            </a:r>
          </a:p>
          <a:p>
            <a:r>
              <a:rPr lang="en-US"/>
              <a:t>_________________________________________________________________</a:t>
            </a:r>
          </a:p>
          <a:p>
            <a:r>
              <a:rPr lang="en-US"/>
              <a:t> Layer (type)                                 Output Shape              Param #</a:t>
            </a:r>
          </a:p>
          <a:p>
            <a:r>
              <a:rPr lang="en-US"/>
              <a:t>=================================================================</a:t>
            </a:r>
          </a:p>
          <a:p>
            <a:r>
              <a:rPr lang="en-US"/>
              <a:t>conv2d (Conv2D)                           (None, 198, 198, 16)     160       </a:t>
            </a:r>
          </a:p>
          <a:p>
            <a:r>
              <a:rPr lang="en-US"/>
              <a:t>max_pooling2d (MaxPooling2D)      (None, 99, 99, 16)         0</a:t>
            </a:r>
          </a:p>
          <a:p>
            <a:r>
              <a:rPr lang="en-US"/>
              <a:t>conv2d_1 (Conv2D)                        (None, 97, 97, 32)        4640</a:t>
            </a:r>
          </a:p>
          <a:p>
            <a:r>
              <a:rPr lang="en-US"/>
              <a:t>max_pooling2d_1 (MaxPooling2D)   (None, 48, 48, 32)        0</a:t>
            </a:r>
          </a:p>
          <a:p>
            <a:r>
              <a:rPr lang="en-US"/>
              <a:t>conv2d_2 (Conv2D)                        (None, 46, 46, 32)        9248</a:t>
            </a:r>
          </a:p>
          <a:p>
            <a:r>
              <a:rPr lang="en-US"/>
              <a:t>max_pooling2d_2 (MaxPooling2D)   (None, 23, 23, 32)        0</a:t>
            </a:r>
          </a:p>
          <a:p>
            <a:r>
              <a:rPr lang="en-US"/>
              <a:t>conv2d_3 (Conv2D)                        (None, 21, 21, 64)        18496</a:t>
            </a:r>
          </a:p>
          <a:p>
            <a:r>
              <a:rPr lang="en-US"/>
              <a:t>max_pooling2d_3 (MaxPooling2D)   (None, 10, 10, 64)        0</a:t>
            </a:r>
          </a:p>
          <a:p>
            <a:r>
              <a:rPr lang="en-US"/>
              <a:t>conv2d_4 (Conv2D)                        (None, 8, 8, 64)           36928</a:t>
            </a:r>
          </a:p>
          <a:p>
            <a:r>
              <a:rPr lang="en-US"/>
              <a:t>max_pooling2d_4 (MaxPooling2D)   (None, 4, 4, 64)           0</a:t>
            </a:r>
          </a:p>
          <a:p>
            <a:r>
              <a:rPr lang="en-US"/>
              <a:t>flatten (Flatten)                            (None, 1024)                0</a:t>
            </a:r>
          </a:p>
          <a:p>
            <a:r>
              <a:rPr lang="en-US"/>
              <a:t>dense (Dense)                               (None, 128)                  131200</a:t>
            </a:r>
          </a:p>
          <a:p>
            <a:r>
              <a:rPr lang="en-US"/>
              <a:t>dense_1 (Dense)                            (None, 3)                     387</a:t>
            </a:r>
          </a:p>
          <a:p>
            <a:r>
              <a:rPr lang="en-US"/>
              <a:t>=================================================================</a:t>
            </a:r>
          </a:p>
          <a:p>
            <a:r>
              <a:rPr lang="en-US"/>
              <a:t>Total params: 201,059</a:t>
            </a:r>
          </a:p>
          <a:p>
            <a:r>
              <a:rPr lang="en-US"/>
              <a:t>Trainable params: 201,059</a:t>
            </a:r>
          </a:p>
          <a:p>
            <a:r>
              <a:rPr lang="en-US"/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209430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7EC59E3-18CD-463B-99BF-F511E3A0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26127"/>
            <a:ext cx="9180945" cy="516428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CONV2D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18EB61B-0F56-44F6-98D9-BF952A9F10A0}"/>
              </a:ext>
            </a:extLst>
          </p:cNvPr>
          <p:cNvSpPr txBox="1"/>
          <p:nvPr/>
        </p:nvSpPr>
        <p:spPr>
          <a:xfrm>
            <a:off x="95848" y="6574561"/>
            <a:ext cx="455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https://www.youtube.com/watch?v=56ri8v5fM_w&amp;t=272s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1807646-CC36-431D-93AB-78D463D8B66E}"/>
              </a:ext>
            </a:extLst>
          </p:cNvPr>
          <p:cNvSpPr txBox="1"/>
          <p:nvPr/>
        </p:nvSpPr>
        <p:spPr>
          <a:xfrm>
            <a:off x="6280221" y="2320771"/>
            <a:ext cx="23714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            Current pixel value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B03541E-6B7E-41BC-9791-3D7F550248F9}"/>
              </a:ext>
            </a:extLst>
          </p:cNvPr>
          <p:cNvSpPr txBox="1"/>
          <p:nvPr/>
        </p:nvSpPr>
        <p:spPr>
          <a:xfrm>
            <a:off x="6280220" y="2658811"/>
            <a:ext cx="274319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61275DC-F126-4832-99F8-7FF129042F02}"/>
              </a:ext>
            </a:extLst>
          </p:cNvPr>
          <p:cNvSpPr txBox="1"/>
          <p:nvPr/>
        </p:nvSpPr>
        <p:spPr>
          <a:xfrm>
            <a:off x="6171364" y="3737524"/>
            <a:ext cx="23714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              Filter</a:t>
            </a:r>
          </a:p>
        </p:txBody>
      </p:sp>
    </p:spTree>
    <p:extLst>
      <p:ext uri="{BB962C8B-B14F-4D97-AF65-F5344CB8AC3E}">
        <p14:creationId xmlns:p14="http://schemas.microsoft.com/office/powerpoint/2010/main" val="6355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CONV2D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C7243FC-D901-4130-8751-29BEB04E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8" y="1287974"/>
            <a:ext cx="9070108" cy="5101936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0FED6FE-8A76-4883-943A-1C84732A7056}"/>
              </a:ext>
            </a:extLst>
          </p:cNvPr>
          <p:cNvSpPr txBox="1"/>
          <p:nvPr/>
        </p:nvSpPr>
        <p:spPr>
          <a:xfrm>
            <a:off x="95848" y="6574561"/>
            <a:ext cx="455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https://www.youtube.com/watch?v=56ri8v5fM_w&amp;t=272s</a:t>
            </a:r>
          </a:p>
        </p:txBody>
      </p:sp>
    </p:spTree>
    <p:extLst>
      <p:ext uri="{BB962C8B-B14F-4D97-AF65-F5344CB8AC3E}">
        <p14:creationId xmlns:p14="http://schemas.microsoft.com/office/powerpoint/2010/main" val="1380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MAXPOOLING2D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920DC1A-DE9F-4F28-B563-A0C1231E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81" y="1298621"/>
            <a:ext cx="9220200" cy="518636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90FB277-C446-4AFB-BEEB-0CB0239C996D}"/>
              </a:ext>
            </a:extLst>
          </p:cNvPr>
          <p:cNvSpPr txBox="1"/>
          <p:nvPr/>
        </p:nvSpPr>
        <p:spPr>
          <a:xfrm>
            <a:off x="95848" y="6574561"/>
            <a:ext cx="455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https://www.youtube.com/watch?v=56ri8v5fM_w&amp;t=272s</a:t>
            </a:r>
          </a:p>
        </p:txBody>
      </p:sp>
    </p:spTree>
    <p:extLst>
      <p:ext uri="{BB962C8B-B14F-4D97-AF65-F5344CB8AC3E}">
        <p14:creationId xmlns:p14="http://schemas.microsoft.com/office/powerpoint/2010/main" val="3890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3058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MAXPOOLING2D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1CEBF25-342B-4A8D-AFB8-EB865FDE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81" y="1298621"/>
            <a:ext cx="9209809" cy="518051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270F181-1B3A-4B20-B12C-BE57216F55EC}"/>
              </a:ext>
            </a:extLst>
          </p:cNvPr>
          <p:cNvSpPr txBox="1"/>
          <p:nvPr/>
        </p:nvSpPr>
        <p:spPr>
          <a:xfrm>
            <a:off x="7766269" y="5421429"/>
            <a:ext cx="829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1/4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9FDBBC2-6F5A-4A82-9B29-481AE2683DA1}"/>
              </a:ext>
            </a:extLst>
          </p:cNvPr>
          <p:cNvSpPr txBox="1"/>
          <p:nvPr/>
        </p:nvSpPr>
        <p:spPr>
          <a:xfrm>
            <a:off x="95848" y="6574561"/>
            <a:ext cx="455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https://www.youtube.com/watch?v=56ri8v5fM_w&amp;t=272s</a:t>
            </a:r>
          </a:p>
        </p:txBody>
      </p:sp>
    </p:spTree>
    <p:extLst>
      <p:ext uri="{BB962C8B-B14F-4D97-AF65-F5344CB8AC3E}">
        <p14:creationId xmlns:p14="http://schemas.microsoft.com/office/powerpoint/2010/main" val="895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176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FLATTEN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270F181-1B3A-4B20-B12C-BE57216F55EC}"/>
              </a:ext>
            </a:extLst>
          </p:cNvPr>
          <p:cNvSpPr txBox="1"/>
          <p:nvPr/>
        </p:nvSpPr>
        <p:spPr>
          <a:xfrm>
            <a:off x="7766269" y="5421429"/>
            <a:ext cx="829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1/4</a:t>
            </a:r>
          </a:p>
        </p:txBody>
      </p:sp>
      <p:pic>
        <p:nvPicPr>
          <p:cNvPr id="1026" name="Picture 2" descr="NumPy Array manipulation: ndarray.flatten()function - w3resource">
            <a:extLst>
              <a:ext uri="{FF2B5EF4-FFF2-40B4-BE49-F238E27FC236}">
                <a16:creationId xmlns:a16="http://schemas.microsoft.com/office/drawing/2014/main" id="{C817D8CC-5C97-4580-8DDF-32EC912ED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/>
        </p:blipFill>
        <p:spPr bwMode="auto">
          <a:xfrm>
            <a:off x="3512813" y="1086709"/>
            <a:ext cx="4530436" cy="49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DA082A3-AF4F-4885-828E-EABAF309904F}"/>
              </a:ext>
            </a:extLst>
          </p:cNvPr>
          <p:cNvSpPr txBox="1"/>
          <p:nvPr/>
        </p:nvSpPr>
        <p:spPr>
          <a:xfrm>
            <a:off x="122256" y="6581001"/>
            <a:ext cx="6094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6">
                    <a:lumMod val="20000"/>
                    <a:lumOff val="80000"/>
                  </a:schemeClr>
                </a:solidFill>
              </a:rPr>
              <a:t>https://www.w3resource.com/numpy/manipulation/ndarray-flatten.php</a:t>
            </a:r>
          </a:p>
        </p:txBody>
      </p:sp>
    </p:spTree>
    <p:extLst>
      <p:ext uri="{BB962C8B-B14F-4D97-AF65-F5344CB8AC3E}">
        <p14:creationId xmlns:p14="http://schemas.microsoft.com/office/powerpoint/2010/main" val="2733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B882921-74A6-4BF3-A0D5-D9C52D0E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7A103B2-4CE2-4A3E-8008-AEFE77272735}"/>
              </a:ext>
            </a:extLst>
          </p:cNvPr>
          <p:cNvSpPr txBox="1"/>
          <p:nvPr/>
        </p:nvSpPr>
        <p:spPr>
          <a:xfrm>
            <a:off x="820881" y="457200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>
                    <a:lumMod val="50000"/>
                  </a:schemeClr>
                </a:solidFill>
              </a:rPr>
              <a:t>DENSE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2F1DE1E-638D-4131-B2B4-A6A3469F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81" y="1298214"/>
            <a:ext cx="9071264" cy="5102586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AAE396A-C848-496C-AF9B-96F5864D67B2}"/>
              </a:ext>
            </a:extLst>
          </p:cNvPr>
          <p:cNvSpPr txBox="1"/>
          <p:nvPr/>
        </p:nvSpPr>
        <p:spPr>
          <a:xfrm>
            <a:off x="95848" y="6574561"/>
            <a:ext cx="455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>
                    <a:lumMod val="20000"/>
                    <a:lumOff val="80000"/>
                  </a:schemeClr>
                </a:solidFill>
              </a:rPr>
              <a:t>https://www.youtube.com/watch?v=56ri8v5fM_w&amp;t=272s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4459043-AE3F-4902-9F7A-31944F96A7F7}"/>
              </a:ext>
            </a:extLst>
          </p:cNvPr>
          <p:cNvSpPr txBox="1"/>
          <p:nvPr/>
        </p:nvSpPr>
        <p:spPr>
          <a:xfrm>
            <a:off x="6521381" y="5559786"/>
            <a:ext cx="23714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293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D82D1B77-9218-4CE6-BA7E-FD511F5D6213}"/>
              </a:ext>
            </a:extLst>
          </p:cNvPr>
          <p:cNvSpPr/>
          <p:nvPr/>
        </p:nvSpPr>
        <p:spPr>
          <a:xfrm>
            <a:off x="7040777" y="378878"/>
            <a:ext cx="2833636" cy="94563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BA39311-EA7B-4541-BDF2-1933BF2AA352}"/>
              </a:ext>
            </a:extLst>
          </p:cNvPr>
          <p:cNvSpPr txBox="1"/>
          <p:nvPr/>
        </p:nvSpPr>
        <p:spPr>
          <a:xfrm>
            <a:off x="3547069" y="593763"/>
            <a:ext cx="1235032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4EC9B0"/>
                </a:solidFill>
                <a:latin typeface="Consolas" panose="020B0609020204030204" pitchFamily="49" charset="0"/>
              </a:rPr>
              <a:t>model</a:t>
            </a:r>
            <a:endParaRPr lang="en-US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Mũi tên: Hình ngũ giác 3">
            <a:extLst>
              <a:ext uri="{FF2B5EF4-FFF2-40B4-BE49-F238E27FC236}">
                <a16:creationId xmlns:a16="http://schemas.microsoft.com/office/drawing/2014/main" id="{F919071E-47EE-4542-8936-E3F9E50FAFA7}"/>
              </a:ext>
            </a:extLst>
          </p:cNvPr>
          <p:cNvSpPr/>
          <p:nvPr/>
        </p:nvSpPr>
        <p:spPr>
          <a:xfrm>
            <a:off x="332512" y="190053"/>
            <a:ext cx="2652366" cy="646331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A00295-6BE5-446C-AE93-D0911A39C8EE}"/>
              </a:ext>
            </a:extLst>
          </p:cNvPr>
          <p:cNvSpPr txBox="1"/>
          <p:nvPr/>
        </p:nvSpPr>
        <p:spPr>
          <a:xfrm>
            <a:off x="362139" y="262501"/>
            <a:ext cx="2431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Model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D37E679-C99D-4DAE-BC9F-06A24402E5EF}"/>
              </a:ext>
            </a:extLst>
          </p:cNvPr>
          <p:cNvSpPr txBox="1"/>
          <p:nvPr/>
        </p:nvSpPr>
        <p:spPr>
          <a:xfrm>
            <a:off x="7209169" y="616775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model_CNN.h5</a:t>
            </a:r>
          </a:p>
        </p:txBody>
      </p:sp>
      <p:sp>
        <p:nvSpPr>
          <p:cNvPr id="28" name="Mũi tên: Phải 27">
            <a:extLst>
              <a:ext uri="{FF2B5EF4-FFF2-40B4-BE49-F238E27FC236}">
                <a16:creationId xmlns:a16="http://schemas.microsoft.com/office/drawing/2014/main" id="{7D83FB75-3FAE-4EFB-A508-B3219786F5A4}"/>
              </a:ext>
            </a:extLst>
          </p:cNvPr>
          <p:cNvSpPr/>
          <p:nvPr/>
        </p:nvSpPr>
        <p:spPr>
          <a:xfrm>
            <a:off x="4901195" y="496297"/>
            <a:ext cx="2020488" cy="71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7A3034DF-2B8C-4CD0-BF00-7B92219BEC00}"/>
              </a:ext>
            </a:extLst>
          </p:cNvPr>
          <p:cNvSpPr txBox="1"/>
          <p:nvPr/>
        </p:nvSpPr>
        <p:spPr>
          <a:xfrm>
            <a:off x="4901195" y="67070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compile and fit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B0D50A3-DFA8-4B44-9503-F640D7AF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65" y="1905331"/>
            <a:ext cx="5285668" cy="3964251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B1AF09F8-0CE1-4688-A600-F4B1ECAF3BBF}"/>
              </a:ext>
            </a:extLst>
          </p:cNvPr>
          <p:cNvSpPr txBox="1"/>
          <p:nvPr/>
        </p:nvSpPr>
        <p:spPr>
          <a:xfrm>
            <a:off x="6463765" y="6018385"/>
            <a:ext cx="4374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-- Test Accuracy: 88.06 %</a:t>
            </a:r>
          </a:p>
          <a:p>
            <a:r>
              <a:rPr lang="en-US"/>
              <a:t>-- Test Loss: 0.3133225440979004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D8F2E51-6F4D-4A37-A94B-B2D986BA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DA7EA16-D78A-4E39-96DC-75B04D556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5" y="1897471"/>
            <a:ext cx="5285668" cy="3964251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50BCA4-E148-430F-AFCE-942F1C95A79A}"/>
              </a:ext>
            </a:extLst>
          </p:cNvPr>
          <p:cNvSpPr txBox="1"/>
          <p:nvPr/>
        </p:nvSpPr>
        <p:spPr>
          <a:xfrm>
            <a:off x="308394" y="6004226"/>
            <a:ext cx="4374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-- Test Accuracy: 88.32 %</a:t>
            </a:r>
          </a:p>
          <a:p>
            <a:r>
              <a:rPr lang="en-US"/>
              <a:t>-- Test Loss: 0.42316874523015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8163614-87F2-444E-AABE-66720818D0F4}"/>
              </a:ext>
            </a:extLst>
          </p:cNvPr>
          <p:cNvSpPr/>
          <p:nvPr/>
        </p:nvSpPr>
        <p:spPr>
          <a:xfrm>
            <a:off x="373375" y="1500686"/>
            <a:ext cx="1848897" cy="38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 epochs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586E7042-1CE3-424B-BEA7-A465CDFA092B}"/>
              </a:ext>
            </a:extLst>
          </p:cNvPr>
          <p:cNvSpPr/>
          <p:nvPr/>
        </p:nvSpPr>
        <p:spPr>
          <a:xfrm>
            <a:off x="6463765" y="1519071"/>
            <a:ext cx="1848897" cy="38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30 epochs</a:t>
            </a:r>
          </a:p>
        </p:txBody>
      </p:sp>
    </p:spTree>
    <p:extLst>
      <p:ext uri="{BB962C8B-B14F-4D97-AF65-F5344CB8AC3E}">
        <p14:creationId xmlns:p14="http://schemas.microsoft.com/office/powerpoint/2010/main" val="8900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D2F3C-A32E-41A8-9570-40F452B3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E8A19-3AD1-41EC-80DB-1B07A4D3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2" y="2455236"/>
            <a:ext cx="4286250" cy="2771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941B92-2050-4E81-9BE4-35265462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7" y="2417136"/>
            <a:ext cx="4219575" cy="28098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69A697F-644A-46FE-9C19-90E8C4B8E69D}"/>
              </a:ext>
            </a:extLst>
          </p:cNvPr>
          <p:cNvSpPr/>
          <p:nvPr/>
        </p:nvSpPr>
        <p:spPr>
          <a:xfrm>
            <a:off x="4736072" y="3429000"/>
            <a:ext cx="1907615" cy="885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ũi tên: Hình ngũ giác 1">
            <a:extLst>
              <a:ext uri="{FF2B5EF4-FFF2-40B4-BE49-F238E27FC236}">
                <a16:creationId xmlns:a16="http://schemas.microsoft.com/office/drawing/2014/main" id="{C349473A-F168-4DEA-B49A-F3F7FABE3992}"/>
              </a:ext>
            </a:extLst>
          </p:cNvPr>
          <p:cNvSpPr/>
          <p:nvPr/>
        </p:nvSpPr>
        <p:spPr>
          <a:xfrm>
            <a:off x="344114" y="313187"/>
            <a:ext cx="4036967" cy="671408"/>
          </a:xfrm>
          <a:prstGeom prst="homePlate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96BB709-1DA0-45F6-941D-791EC78AF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71865"/>
              </p:ext>
            </p:extLst>
          </p:nvPr>
        </p:nvGraphicFramePr>
        <p:xfrm>
          <a:off x="1339028" y="2078895"/>
          <a:ext cx="5039608" cy="1790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608">
                  <a:extLst>
                    <a:ext uri="{9D8B030D-6E8A-4147-A177-3AD203B41FA5}">
                      <a16:colId xmlns:a16="http://schemas.microsoft.com/office/drawing/2014/main" val="3213599325"/>
                    </a:ext>
                  </a:extLst>
                </a:gridCol>
              </a:tblGrid>
              <a:tr h="6627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SVM (kernel=‘rbf’)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9238"/>
                  </a:ext>
                </a:extLst>
              </a:tr>
              <a:tr h="112799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Accuracy: 83.85 %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Slowly predict and less accurate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75368"/>
                  </a:ext>
                </a:extLst>
              </a:tr>
            </a:tbl>
          </a:graphicData>
        </a:graphic>
      </p:graphicFrame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8A5BA1-0B37-4A4A-BDD7-F44A46AECBE5}"/>
              </a:ext>
            </a:extLst>
          </p:cNvPr>
          <p:cNvSpPr txBox="1"/>
          <p:nvPr/>
        </p:nvSpPr>
        <p:spPr>
          <a:xfrm>
            <a:off x="344114" y="386998"/>
            <a:ext cx="427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and Comment</a:t>
            </a: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8293BA96-C96D-4CCE-814B-4BD2104E7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15993"/>
              </p:ext>
            </p:extLst>
          </p:nvPr>
        </p:nvGraphicFramePr>
        <p:xfrm>
          <a:off x="6513110" y="2078895"/>
          <a:ext cx="5039608" cy="1790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608">
                  <a:extLst>
                    <a:ext uri="{9D8B030D-6E8A-4147-A177-3AD203B41FA5}">
                      <a16:colId xmlns:a16="http://schemas.microsoft.com/office/drawing/2014/main" val="2132361518"/>
                    </a:ext>
                  </a:extLst>
                </a:gridCol>
              </a:tblGrid>
              <a:tr h="3045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CNN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227896"/>
                  </a:ext>
                </a:extLst>
              </a:tr>
              <a:tr h="115066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Accuracy: 88.06 %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1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Predict faster and more accurate</a:t>
                      </a:r>
                      <a:endParaRPr lang="en-US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81585"/>
                  </a:ext>
                </a:extLst>
              </a:tr>
            </a:tbl>
          </a:graphicData>
        </a:graphic>
      </p:graphicFrame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5BCCA8D4-3DA4-451E-835E-82973F661291}"/>
              </a:ext>
            </a:extLst>
          </p:cNvPr>
          <p:cNvSpPr txBox="1"/>
          <p:nvPr/>
        </p:nvSpPr>
        <p:spPr>
          <a:xfrm>
            <a:off x="1583401" y="4921231"/>
            <a:ext cx="48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0           0           </a:t>
            </a:r>
            <a:r>
              <a:rPr lang="en-US">
                <a:solidFill>
                  <a:srgbClr val="00B0F0"/>
                </a:solidFill>
              </a:rPr>
              <a:t>2</a:t>
            </a:r>
            <a:r>
              <a:rPr lang="en-US"/>
              <a:t>          1          </a:t>
            </a:r>
            <a:r>
              <a:rPr lang="en-US">
                <a:solidFill>
                  <a:schemeClr val="tx1">
                    <a:lumMod val="95000"/>
                  </a:schemeClr>
                </a:solidFill>
              </a:rPr>
              <a:t> 1           </a:t>
            </a:r>
            <a:r>
              <a:rPr lang="en-US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5BFAF02-6FB0-43CC-89C6-B42680C452D8}"/>
              </a:ext>
            </a:extLst>
          </p:cNvPr>
          <p:cNvSpPr txBox="1"/>
          <p:nvPr/>
        </p:nvSpPr>
        <p:spPr>
          <a:xfrm>
            <a:off x="344114" y="4912746"/>
            <a:ext cx="123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</a:t>
            </a: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C61E5FDB-3B2C-4075-9A0D-D50353F6277C}"/>
              </a:ext>
            </a:extLst>
          </p:cNvPr>
          <p:cNvSpPr txBox="1"/>
          <p:nvPr/>
        </p:nvSpPr>
        <p:spPr>
          <a:xfrm>
            <a:off x="344115" y="5345106"/>
            <a:ext cx="123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true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7FA3099-0BFD-49F7-9033-9E338C3E65E2}"/>
              </a:ext>
            </a:extLst>
          </p:cNvPr>
          <p:cNvSpPr txBox="1"/>
          <p:nvPr/>
        </p:nvSpPr>
        <p:spPr>
          <a:xfrm>
            <a:off x="1583402" y="5330149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0           0           0          1           1           0</a:t>
            </a: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20AC37E3-8794-4312-AC36-11B33D952C2D}"/>
              </a:ext>
            </a:extLst>
          </p:cNvPr>
          <p:cNvSpPr txBox="1"/>
          <p:nvPr/>
        </p:nvSpPr>
        <p:spPr>
          <a:xfrm>
            <a:off x="6747398" y="4921231"/>
            <a:ext cx="48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0           0           0          1           1           </a:t>
            </a:r>
            <a:r>
              <a:rPr lang="en-US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0DA75CC3-23CD-4112-A49D-2D96E8B00C14}"/>
              </a:ext>
            </a:extLst>
          </p:cNvPr>
          <p:cNvSpPr txBox="1"/>
          <p:nvPr/>
        </p:nvSpPr>
        <p:spPr>
          <a:xfrm>
            <a:off x="6747399" y="5330149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0           0           0          1           1           0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F1AEAE4B-E518-4298-8CCE-879BEDF57FAF}"/>
              </a:ext>
            </a:extLst>
          </p:cNvPr>
          <p:cNvSpPr txBox="1"/>
          <p:nvPr/>
        </p:nvSpPr>
        <p:spPr>
          <a:xfrm>
            <a:off x="126885" y="6544813"/>
            <a:ext cx="44953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https://www.kaggle.com/depekha/gender-and-age-detection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60C86F1-45A5-4AE8-81D7-54D4105C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4C522AE-7F39-46EA-A8DC-5738E9EC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28" y="4009864"/>
            <a:ext cx="5025435" cy="839237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2EA36CC0-2417-42CA-BD63-46D1B8E1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110" y="4033213"/>
            <a:ext cx="5025435" cy="8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1AE5CA0-B329-4BB7-98BA-07049C73EF3F}"/>
              </a:ext>
            </a:extLst>
          </p:cNvPr>
          <p:cNvSpPr txBox="1"/>
          <p:nvPr/>
        </p:nvSpPr>
        <p:spPr>
          <a:xfrm>
            <a:off x="4391315" y="29194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accent6">
                    <a:lumMod val="60000"/>
                    <a:lumOff val="40000"/>
                  </a:schemeClr>
                </a:solidFill>
                <a:latin typeface=".VnArialH" panose="020B7200000000000000" pitchFamily="34" charset="0"/>
              </a:rPr>
              <a:t>DEMO in real-time</a:t>
            </a: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21F09D94-220E-45DD-92AA-EB15CC307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7807" y="1062975"/>
            <a:ext cx="6819479" cy="5114610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E485BD5-BC8F-4B38-A97F-FF8198FEFDEA}"/>
              </a:ext>
            </a:extLst>
          </p:cNvPr>
          <p:cNvSpPr txBox="1">
            <a:spLocks/>
          </p:cNvSpPr>
          <p:nvPr/>
        </p:nvSpPr>
        <p:spPr>
          <a:xfrm>
            <a:off x="11071099" y="291941"/>
            <a:ext cx="635231" cy="584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3200" smtClean="0">
                <a:solidFill>
                  <a:schemeClr val="bg1"/>
                </a:solidFill>
              </a:rPr>
              <a:pPr/>
              <a:t>41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23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1AE5CA0-B329-4BB7-98BA-07049C73EF3F}"/>
              </a:ext>
            </a:extLst>
          </p:cNvPr>
          <p:cNvSpPr txBox="1"/>
          <p:nvPr/>
        </p:nvSpPr>
        <p:spPr>
          <a:xfrm>
            <a:off x="2421652" y="2532184"/>
            <a:ext cx="7531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>
                <a:solidFill>
                  <a:schemeClr val="accent6">
                    <a:lumMod val="75000"/>
                  </a:schemeClr>
                </a:solidFill>
                <a:latin typeface=".VnCooper" panose="020B7200000000000000" pitchFamily="34" charset="0"/>
              </a:rPr>
              <a:t> THANK YOU !</a:t>
            </a:r>
          </a:p>
        </p:txBody>
      </p:sp>
    </p:spTree>
    <p:extLst>
      <p:ext uri="{BB962C8B-B14F-4D97-AF65-F5344CB8AC3E}">
        <p14:creationId xmlns:p14="http://schemas.microsoft.com/office/powerpoint/2010/main" val="42803808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52282"/>
            <a:ext cx="10922558" cy="1336430"/>
          </a:xfrm>
        </p:spPr>
        <p:txBody>
          <a:bodyPr/>
          <a:lstStyle/>
          <a:p>
            <a:pPr algn="l"/>
            <a:r>
              <a:rPr lang="en-US" sz="5000"/>
              <a:t>EXPLORATORY DATA ANALYSIS</a:t>
            </a:r>
            <a:endParaRPr lang="en-US" sz="5000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69B4B8D-6D11-4514-89BB-70F516C6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898F-75BF-4023-B282-A5094861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25" y="2308320"/>
            <a:ext cx="1439126" cy="140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7">
            <a:extLst>
              <a:ext uri="{FF2B5EF4-FFF2-40B4-BE49-F238E27FC236}">
                <a16:creationId xmlns:a16="http://schemas.microsoft.com/office/drawing/2014/main" id="{F7C0A84A-FCA1-4D26-8932-2C2DCF693A4B}"/>
              </a:ext>
            </a:extLst>
          </p:cNvPr>
          <p:cNvGrpSpPr/>
          <p:nvPr/>
        </p:nvGrpSpPr>
        <p:grpSpPr>
          <a:xfrm>
            <a:off x="4250451" y="974690"/>
            <a:ext cx="6581672" cy="1908325"/>
            <a:chOff x="3495959" y="974001"/>
            <a:chExt cx="6677458" cy="2397274"/>
          </a:xfrm>
        </p:grpSpPr>
        <p:pic>
          <p:nvPicPr>
            <p:cNvPr id="4" name="Google Shape;496;p23">
              <a:extLst>
                <a:ext uri="{FF2B5EF4-FFF2-40B4-BE49-F238E27FC236}">
                  <a16:creationId xmlns:a16="http://schemas.microsoft.com/office/drawing/2014/main" id="{F233B32A-345A-436F-863F-185AABC63A0A}"/>
                </a:ext>
              </a:extLst>
            </p:cNvPr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959" y="974001"/>
              <a:ext cx="1344937" cy="1579996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5" name="Group 29">
              <a:extLst>
                <a:ext uri="{FF2B5EF4-FFF2-40B4-BE49-F238E27FC236}">
                  <a16:creationId xmlns:a16="http://schemas.microsoft.com/office/drawing/2014/main" id="{DD9C644B-3CC9-45C5-8566-D8BC6C1BC370}"/>
                </a:ext>
              </a:extLst>
            </p:cNvPr>
            <p:cNvGrpSpPr/>
            <p:nvPr/>
          </p:nvGrpSpPr>
          <p:grpSpPr>
            <a:xfrm>
              <a:off x="5010395" y="974003"/>
              <a:ext cx="5163022" cy="2397272"/>
              <a:chOff x="5010395" y="974003"/>
              <a:chExt cx="5163022" cy="2397272"/>
            </a:xfrm>
          </p:grpSpPr>
          <p:grpSp>
            <p:nvGrpSpPr>
              <p:cNvPr id="6" name="Group 24">
                <a:extLst>
                  <a:ext uri="{FF2B5EF4-FFF2-40B4-BE49-F238E27FC236}">
                    <a16:creationId xmlns:a16="http://schemas.microsoft.com/office/drawing/2014/main" id="{DBEEE37C-E729-4BDB-BADE-3815E23680D4}"/>
                  </a:ext>
                </a:extLst>
              </p:cNvPr>
              <p:cNvGrpSpPr/>
              <p:nvPr/>
            </p:nvGrpSpPr>
            <p:grpSpPr>
              <a:xfrm>
                <a:off x="5010395" y="1068101"/>
                <a:ext cx="2120078" cy="1156736"/>
                <a:chOff x="4994021" y="863952"/>
                <a:chExt cx="2120078" cy="1156736"/>
              </a:xfrm>
            </p:grpSpPr>
            <p:sp>
              <p:nvSpPr>
                <p:cNvPr id="16" name="Google Shape;495;p23">
                  <a:extLst>
                    <a:ext uri="{FF2B5EF4-FFF2-40B4-BE49-F238E27FC236}">
                      <a16:creationId xmlns:a16="http://schemas.microsoft.com/office/drawing/2014/main" id="{55F21F0D-B4A7-4C08-923B-3B9E3C7544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10395" y="863952"/>
                  <a:ext cx="1941759" cy="468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925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210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r>
                    <a: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9778</a:t>
                  </a:r>
                  <a:r>
                    <a:rPr lang="en-US" sz="1600">
                      <a:solidFill>
                        <a:srgbClr val="171717"/>
                      </a:solidFill>
                    </a:rPr>
                    <a:t> </a:t>
                  </a:r>
                  <a:r>
                    <a:rPr lang="en-US" sz="1600" dirty="0">
                      <a:solidFill>
                        <a:srgbClr val="171717"/>
                      </a:solidFill>
                    </a:rPr>
                    <a:t>RBG images</a:t>
                  </a:r>
                </a:p>
              </p:txBody>
            </p:sp>
            <p:sp>
              <p:nvSpPr>
                <p:cNvPr id="17" name="Google Shape;495;p23">
                  <a:extLst>
                    <a:ext uri="{FF2B5EF4-FFF2-40B4-BE49-F238E27FC236}">
                      <a16:creationId xmlns:a16="http://schemas.microsoft.com/office/drawing/2014/main" id="{4985F959-BBA9-4563-B2E6-D049B74D4C2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10395" y="1207995"/>
                  <a:ext cx="1344223" cy="468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925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210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r>
                    <a:rPr lang="en-US" sz="16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PNG</a:t>
                  </a:r>
                  <a:r>
                    <a:rPr lang="en-US" sz="1600" dirty="0">
                      <a:solidFill>
                        <a:srgbClr val="171717"/>
                      </a:solidFill>
                    </a:rPr>
                    <a:t> format</a:t>
                  </a:r>
                </a:p>
              </p:txBody>
            </p:sp>
            <p:sp>
              <p:nvSpPr>
                <p:cNvPr id="18" name="Google Shape;495;p23">
                  <a:extLst>
                    <a:ext uri="{FF2B5EF4-FFF2-40B4-BE49-F238E27FC236}">
                      <a16:creationId xmlns:a16="http://schemas.microsoft.com/office/drawing/2014/main" id="{4617F184-7B07-47E1-B5A9-DF8D55898A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94021" y="1552038"/>
                  <a:ext cx="2120078" cy="468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925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L="914400" marR="0" lvl="1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L="1371600" marR="0" lvl="2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L="1828800" marR="0" lvl="3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L="2286000" marR="0" lvl="4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L="2743200" marR="0" lvl="5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L="3200400" marR="0" lvl="6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●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L="3657600" marR="0" lvl="7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900"/>
                    <a:buFont typeface="Arial"/>
                    <a:buChar char="○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L="4114800" marR="0" lvl="8" indent="-349250" algn="ctr" rtl="0">
                    <a:lnSpc>
                      <a:spcPct val="115000"/>
                    </a:lnSpc>
                    <a:spcBef>
                      <a:spcPts val="2100"/>
                    </a:spcBef>
                    <a:spcAft>
                      <a:spcPts val="2100"/>
                    </a:spcAft>
                    <a:buClr>
                      <a:schemeClr val="dk2"/>
                    </a:buClr>
                    <a:buSzPts val="1900"/>
                    <a:buFont typeface="Arial"/>
                    <a:buChar char="■"/>
                    <a:defRPr sz="1900" b="0" i="0" u="none" strike="noStrike" cap="non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r>
                    <a:rPr lang="en-US" sz="1600" dirty="0">
                      <a:solidFill>
                        <a:srgbClr val="171717"/>
                      </a:solidFill>
                    </a:rPr>
                    <a:t>Size </a:t>
                  </a:r>
                  <a:r>
                    <a:rPr lang="en-US" sz="16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200x200</a:t>
                  </a:r>
                  <a:r>
                    <a:rPr lang="en-US" sz="1600" dirty="0">
                      <a:solidFill>
                        <a:srgbClr val="171717"/>
                      </a:solidFill>
                    </a:rPr>
                    <a:t> pixels</a:t>
                  </a:r>
                </a:p>
              </p:txBody>
            </p:sp>
          </p:grpSp>
          <p:grpSp>
            <p:nvGrpSpPr>
              <p:cNvPr id="7" name="Group 20">
                <a:extLst>
                  <a:ext uri="{FF2B5EF4-FFF2-40B4-BE49-F238E27FC236}">
                    <a16:creationId xmlns:a16="http://schemas.microsoft.com/office/drawing/2014/main" id="{2D4D2E4A-8C5F-49B7-96C2-AE6494362437}"/>
                  </a:ext>
                </a:extLst>
              </p:cNvPr>
              <p:cNvGrpSpPr/>
              <p:nvPr/>
            </p:nvGrpSpPr>
            <p:grpSpPr>
              <a:xfrm>
                <a:off x="7060763" y="974003"/>
                <a:ext cx="3112654" cy="2397272"/>
                <a:chOff x="6524117" y="1282676"/>
                <a:chExt cx="3210550" cy="2316665"/>
              </a:xfrm>
            </p:grpSpPr>
            <p:grpSp>
              <p:nvGrpSpPr>
                <p:cNvPr id="8" name="Google Shape;878;p39">
                  <a:extLst>
                    <a:ext uri="{FF2B5EF4-FFF2-40B4-BE49-F238E27FC236}">
                      <a16:creationId xmlns:a16="http://schemas.microsoft.com/office/drawing/2014/main" id="{388ACCC8-5DDC-43A7-A095-74FDB5BC4783}"/>
                    </a:ext>
                  </a:extLst>
                </p:cNvPr>
                <p:cNvGrpSpPr/>
                <p:nvPr/>
              </p:nvGrpSpPr>
              <p:grpSpPr>
                <a:xfrm>
                  <a:off x="6524117" y="1282676"/>
                  <a:ext cx="3210550" cy="2316665"/>
                  <a:chOff x="3289100" y="2648489"/>
                  <a:chExt cx="5622600" cy="2876420"/>
                </a:xfrm>
              </p:grpSpPr>
              <p:grpSp>
                <p:nvGrpSpPr>
                  <p:cNvPr id="10" name="Google Shape;879;p39">
                    <a:extLst>
                      <a:ext uri="{FF2B5EF4-FFF2-40B4-BE49-F238E27FC236}">
                        <a16:creationId xmlns:a16="http://schemas.microsoft.com/office/drawing/2014/main" id="{BB52B353-F866-4AEA-8944-E75474A744C9}"/>
                      </a:ext>
                    </a:extLst>
                  </p:cNvPr>
                  <p:cNvGrpSpPr/>
                  <p:nvPr/>
                </p:nvGrpSpPr>
                <p:grpSpPr>
                  <a:xfrm>
                    <a:off x="3289100" y="2648489"/>
                    <a:ext cx="5622600" cy="2876420"/>
                    <a:chOff x="1059475" y="2296089"/>
                    <a:chExt cx="5622600" cy="2876420"/>
                  </a:xfrm>
                </p:grpSpPr>
                <p:sp>
                  <p:nvSpPr>
                    <p:cNvPr id="12" name="Google Shape;880;p39">
                      <a:extLst>
                        <a:ext uri="{FF2B5EF4-FFF2-40B4-BE49-F238E27FC236}">
                          <a16:creationId xmlns:a16="http://schemas.microsoft.com/office/drawing/2014/main" id="{C34B01E2-2DEF-4274-BC95-C394DEAA9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9623" y="2296089"/>
                      <a:ext cx="4319700" cy="2813397"/>
                    </a:xfrm>
                    <a:prstGeom prst="roundRect">
                      <a:avLst>
                        <a:gd name="adj" fmla="val 4487"/>
                      </a:avLst>
                    </a:prstGeom>
                    <a:solidFill>
                      <a:srgbClr val="262626"/>
                    </a:solidFill>
                    <a:ln w="38100" cap="flat" cmpd="sng">
                      <a:solidFill>
                        <a:srgbClr val="BFBFB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>
                      <a:outerShdw blurRad="57150" dist="19050" dir="5400000" algn="bl" rotWithShape="0">
                        <a:srgbClr val="000000">
                          <a:alpha val="50000"/>
                        </a:srgbClr>
                      </a:outerShdw>
                    </a:effectLst>
                  </p:spPr>
                  <p:txBody>
                    <a:bodyPr spcFirstLastPara="1" wrap="square" lIns="121900" tIns="60925" rIns="121900" bIns="6092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" name="Google Shape;881;p39">
                      <a:extLst>
                        <a:ext uri="{FF2B5EF4-FFF2-40B4-BE49-F238E27FC236}">
                          <a16:creationId xmlns:a16="http://schemas.microsoft.com/office/drawing/2014/main" id="{9E6A635C-22CB-4CD8-9AAA-277CAEF025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9475" y="5078309"/>
                      <a:ext cx="5622600" cy="94200"/>
                      <a:chOff x="1059475" y="5076025"/>
                      <a:chExt cx="5622600" cy="188400"/>
                    </a:xfrm>
                  </p:grpSpPr>
                  <p:sp>
                    <p:nvSpPr>
                      <p:cNvPr id="14" name="Google Shape;882;p39">
                        <a:extLst>
                          <a:ext uri="{FF2B5EF4-FFF2-40B4-BE49-F238E27FC236}">
                            <a16:creationId xmlns:a16="http://schemas.microsoft.com/office/drawing/2014/main" id="{2DD03AAB-ED3C-4530-AB6D-562E7B3EB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9475" y="5076025"/>
                        <a:ext cx="5622600" cy="188400"/>
                      </a:xfrm>
                      <a:prstGeom prst="roundRect">
                        <a:avLst>
                          <a:gd name="adj" fmla="val 35520"/>
                        </a:avLst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rgbClr val="000000">
                            <a:alpha val="50000"/>
                          </a:srgbClr>
                        </a:outerShdw>
                      </a:effectLst>
                    </p:spPr>
                    <p:txBody>
                      <a:bodyPr spcFirstLastPara="1" wrap="square" lIns="121900" tIns="60925" rIns="121900" bIns="6092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" name="Google Shape;883;p39">
                        <a:extLst>
                          <a:ext uri="{FF2B5EF4-FFF2-40B4-BE49-F238E27FC236}">
                            <a16:creationId xmlns:a16="http://schemas.microsoft.com/office/drawing/2014/main" id="{D40BAF0A-732E-4028-88EB-A281282A47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54359" y="5081221"/>
                        <a:ext cx="1030351" cy="1311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30351" h="131148" extrusionOk="0">
                            <a:moveTo>
                              <a:pt x="0" y="0"/>
                            </a:moveTo>
                            <a:lnTo>
                              <a:pt x="1030351" y="0"/>
                            </a:lnTo>
                            <a:lnTo>
                              <a:pt x="995408" y="51827"/>
                            </a:lnTo>
                            <a:cubicBezTo>
                              <a:pt x="946399" y="100836"/>
                              <a:pt x="878694" y="131148"/>
                              <a:pt x="803909" y="131148"/>
                            </a:cubicBezTo>
                            <a:lnTo>
                              <a:pt x="226441" y="131148"/>
                            </a:lnTo>
                            <a:cubicBezTo>
                              <a:pt x="151656" y="131148"/>
                              <a:pt x="83951" y="100836"/>
                              <a:pt x="34942" y="51827"/>
                            </a:cubicBezTo>
                            <a:close/>
                          </a:path>
                        </a:pathLst>
                      </a:cu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121900" tIns="60925" rIns="121900" bIns="6092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1" name="Google Shape;884;p39">
                    <a:extLst>
                      <a:ext uri="{FF2B5EF4-FFF2-40B4-BE49-F238E27FC236}">
                        <a16:creationId xmlns:a16="http://schemas.microsoft.com/office/drawing/2014/main" id="{33B87A91-F6D6-4158-8D39-0EDA863CF63B}"/>
                      </a:ext>
                    </a:extLst>
                  </p:cNvPr>
                  <p:cNvSpPr/>
                  <p:nvPr/>
                </p:nvSpPr>
                <p:spPr>
                  <a:xfrm>
                    <a:off x="6037018" y="2768053"/>
                    <a:ext cx="97200" cy="97200"/>
                  </a:xfrm>
                  <a:prstGeom prst="ellipse">
                    <a:avLst/>
                  </a:prstGeom>
                  <a:solidFill>
                    <a:srgbClr val="171717"/>
                  </a:solidFill>
                  <a:ln>
                    <a:noFill/>
                  </a:ln>
                </p:spPr>
                <p:txBody>
                  <a:bodyPr spcFirstLastPara="1" wrap="square" lIns="121900" tIns="60925" rIns="121900" bIns="609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9" name="Picture 19">
                  <a:extLst>
                    <a:ext uri="{FF2B5EF4-FFF2-40B4-BE49-F238E27FC236}">
                      <a16:creationId xmlns:a16="http://schemas.microsoft.com/office/drawing/2014/main" id="{0BFA4E2A-6004-435A-ADD8-74A3D471F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590"/>
                <a:stretch/>
              </p:blipFill>
              <p:spPr>
                <a:xfrm>
                  <a:off x="6952677" y="1353922"/>
                  <a:ext cx="2336549" cy="21485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Google Shape;496;p23">
            <a:extLst>
              <a:ext uri="{FF2B5EF4-FFF2-40B4-BE49-F238E27FC236}">
                <a16:creationId xmlns:a16="http://schemas.microsoft.com/office/drawing/2014/main" id="{23347872-C349-4799-8F5D-C78B3CD8953C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47" y="3649838"/>
            <a:ext cx="1344937" cy="1257739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Google Shape;494;p23">
            <a:extLst>
              <a:ext uri="{FF2B5EF4-FFF2-40B4-BE49-F238E27FC236}">
                <a16:creationId xmlns:a16="http://schemas.microsoft.com/office/drawing/2014/main" id="{23B3A17C-E7E8-4F60-8269-8B90047E025B}"/>
              </a:ext>
            </a:extLst>
          </p:cNvPr>
          <p:cNvSpPr txBox="1">
            <a:spLocks/>
          </p:cNvSpPr>
          <p:nvPr/>
        </p:nvSpPr>
        <p:spPr>
          <a:xfrm>
            <a:off x="4186835" y="4930781"/>
            <a:ext cx="1452360" cy="33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2000" b="1" dirty="0" err="1">
                <a:latin typeface="+mj-lt"/>
              </a:rPr>
              <a:t>UTKFace</a:t>
            </a:r>
            <a:endParaRPr lang="en-US" sz="2000" b="1" dirty="0">
              <a:latin typeface="+mj-lt"/>
            </a:endParaRPr>
          </a:p>
        </p:txBody>
      </p:sp>
      <p:sp>
        <p:nvSpPr>
          <p:cNvPr id="21" name="Google Shape;495;p23">
            <a:extLst>
              <a:ext uri="{FF2B5EF4-FFF2-40B4-BE49-F238E27FC236}">
                <a16:creationId xmlns:a16="http://schemas.microsoft.com/office/drawing/2014/main" id="{2634B60C-C90B-4CBC-80C1-A100B275E262}"/>
              </a:ext>
            </a:extLst>
          </p:cNvPr>
          <p:cNvSpPr txBox="1">
            <a:spLocks/>
          </p:cNvSpPr>
          <p:nvPr/>
        </p:nvSpPr>
        <p:spPr>
          <a:xfrm>
            <a:off x="4158460" y="5275938"/>
            <a:ext cx="1596523" cy="3507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/>
              <a:t>Sanjaya Subedi</a:t>
            </a:r>
            <a:endParaRPr lang="en-US" sz="1400" dirty="0"/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1FAB918D-754D-43AC-AEDB-B46DF30476EC}"/>
              </a:ext>
            </a:extLst>
          </p:cNvPr>
          <p:cNvGrpSpPr/>
          <p:nvPr/>
        </p:nvGrpSpPr>
        <p:grpSpPr>
          <a:xfrm>
            <a:off x="5771357" y="3731736"/>
            <a:ext cx="2120078" cy="1081740"/>
            <a:chOff x="4994021" y="863952"/>
            <a:chExt cx="2120078" cy="1156736"/>
          </a:xfrm>
        </p:grpSpPr>
        <p:sp>
          <p:nvSpPr>
            <p:cNvPr id="23" name="Google Shape;495;p23">
              <a:extLst>
                <a:ext uri="{FF2B5EF4-FFF2-40B4-BE49-F238E27FC236}">
                  <a16:creationId xmlns:a16="http://schemas.microsoft.com/office/drawing/2014/main" id="{8224FCBD-D52D-49CA-88A0-B1905B941E61}"/>
                </a:ext>
              </a:extLst>
            </p:cNvPr>
            <p:cNvSpPr txBox="1">
              <a:spLocks/>
            </p:cNvSpPr>
            <p:nvPr/>
          </p:nvSpPr>
          <p:spPr>
            <a:xfrm>
              <a:off x="5010395" y="863952"/>
              <a:ext cx="2033084" cy="468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23708</a:t>
              </a:r>
              <a:r>
                <a:rPr lang="en-US" sz="1600" dirty="0">
                  <a:solidFill>
                    <a:srgbClr val="171717"/>
                  </a:solidFill>
                </a:rPr>
                <a:t> RBG images</a:t>
              </a:r>
            </a:p>
          </p:txBody>
        </p:sp>
        <p:sp>
          <p:nvSpPr>
            <p:cNvPr id="24" name="Google Shape;495;p23">
              <a:extLst>
                <a:ext uri="{FF2B5EF4-FFF2-40B4-BE49-F238E27FC236}">
                  <a16:creationId xmlns:a16="http://schemas.microsoft.com/office/drawing/2014/main" id="{F73FED74-8F58-4445-870D-C29A727BA9B7}"/>
                </a:ext>
              </a:extLst>
            </p:cNvPr>
            <p:cNvSpPr txBox="1">
              <a:spLocks/>
            </p:cNvSpPr>
            <p:nvPr/>
          </p:nvSpPr>
          <p:spPr>
            <a:xfrm>
              <a:off x="5010395" y="1207995"/>
              <a:ext cx="1344223" cy="468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JPG</a:t>
              </a:r>
              <a:r>
                <a:rPr lang="en-US" sz="1600" dirty="0">
                  <a:solidFill>
                    <a:srgbClr val="171717"/>
                  </a:solidFill>
                </a:rPr>
                <a:t> format</a:t>
              </a:r>
            </a:p>
          </p:txBody>
        </p:sp>
        <p:sp>
          <p:nvSpPr>
            <p:cNvPr id="25" name="Google Shape;495;p23">
              <a:extLst>
                <a:ext uri="{FF2B5EF4-FFF2-40B4-BE49-F238E27FC236}">
                  <a16:creationId xmlns:a16="http://schemas.microsoft.com/office/drawing/2014/main" id="{46342236-0C46-4C56-8D3B-FEA4A434E7E9}"/>
                </a:ext>
              </a:extLst>
            </p:cNvPr>
            <p:cNvSpPr txBox="1">
              <a:spLocks/>
            </p:cNvSpPr>
            <p:nvPr/>
          </p:nvSpPr>
          <p:spPr>
            <a:xfrm>
              <a:off x="4994021" y="1552038"/>
              <a:ext cx="2120078" cy="468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●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Arial"/>
                <a:buChar char="○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49250" algn="ctr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Arial"/>
                <a:buChar char="■"/>
                <a:defRPr sz="1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solidFill>
                    <a:srgbClr val="171717"/>
                  </a:solidFill>
                </a:rPr>
                <a:t>Size </a:t>
              </a:r>
              <a:r>
                <a: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200x200</a:t>
              </a:r>
              <a:r>
                <a:rPr lang="en-US" sz="1600" dirty="0">
                  <a:solidFill>
                    <a:srgbClr val="171717"/>
                  </a:solidFill>
                </a:rPr>
                <a:t> pixels</a:t>
              </a:r>
            </a:p>
          </p:txBody>
        </p:sp>
      </p:grpSp>
      <p:grpSp>
        <p:nvGrpSpPr>
          <p:cNvPr id="26" name="Group 43">
            <a:extLst>
              <a:ext uri="{FF2B5EF4-FFF2-40B4-BE49-F238E27FC236}">
                <a16:creationId xmlns:a16="http://schemas.microsoft.com/office/drawing/2014/main" id="{11FBC1DE-26C4-46C2-B908-CDEACB5729C2}"/>
              </a:ext>
            </a:extLst>
          </p:cNvPr>
          <p:cNvGrpSpPr/>
          <p:nvPr/>
        </p:nvGrpSpPr>
        <p:grpSpPr>
          <a:xfrm>
            <a:off x="7716248" y="3568437"/>
            <a:ext cx="3216358" cy="1917962"/>
            <a:chOff x="6524117" y="1282674"/>
            <a:chExt cx="3210550" cy="2316665"/>
          </a:xfrm>
        </p:grpSpPr>
        <p:grpSp>
          <p:nvGrpSpPr>
            <p:cNvPr id="27" name="Google Shape;878;p39">
              <a:extLst>
                <a:ext uri="{FF2B5EF4-FFF2-40B4-BE49-F238E27FC236}">
                  <a16:creationId xmlns:a16="http://schemas.microsoft.com/office/drawing/2014/main" id="{C6FE0AA2-5DC6-4F55-AF83-3EC407CBD29A}"/>
                </a:ext>
              </a:extLst>
            </p:cNvPr>
            <p:cNvGrpSpPr/>
            <p:nvPr/>
          </p:nvGrpSpPr>
          <p:grpSpPr>
            <a:xfrm>
              <a:off x="6524117" y="1282674"/>
              <a:ext cx="3210550" cy="2316665"/>
              <a:chOff x="3289100" y="2648488"/>
              <a:chExt cx="5622600" cy="2876421"/>
            </a:xfrm>
          </p:grpSpPr>
          <p:grpSp>
            <p:nvGrpSpPr>
              <p:cNvPr id="29" name="Google Shape;879;p39">
                <a:extLst>
                  <a:ext uri="{FF2B5EF4-FFF2-40B4-BE49-F238E27FC236}">
                    <a16:creationId xmlns:a16="http://schemas.microsoft.com/office/drawing/2014/main" id="{6E4BE7EE-E84B-48D6-B51D-C2F3938CAEF8}"/>
                  </a:ext>
                </a:extLst>
              </p:cNvPr>
              <p:cNvGrpSpPr/>
              <p:nvPr/>
            </p:nvGrpSpPr>
            <p:grpSpPr>
              <a:xfrm>
                <a:off x="3289100" y="2648488"/>
                <a:ext cx="5622600" cy="2876421"/>
                <a:chOff x="1059475" y="2296088"/>
                <a:chExt cx="5622600" cy="2876421"/>
              </a:xfrm>
            </p:grpSpPr>
            <p:sp>
              <p:nvSpPr>
                <p:cNvPr id="31" name="Google Shape;880;p39">
                  <a:extLst>
                    <a:ext uri="{FF2B5EF4-FFF2-40B4-BE49-F238E27FC236}">
                      <a16:creationId xmlns:a16="http://schemas.microsoft.com/office/drawing/2014/main" id="{E8D490E5-B9BF-479B-A3C4-E6D95880DB87}"/>
                    </a:ext>
                  </a:extLst>
                </p:cNvPr>
                <p:cNvSpPr/>
                <p:nvPr/>
              </p:nvSpPr>
              <p:spPr>
                <a:xfrm>
                  <a:off x="1709623" y="2296088"/>
                  <a:ext cx="4319700" cy="2813400"/>
                </a:xfrm>
                <a:prstGeom prst="roundRect">
                  <a:avLst>
                    <a:gd name="adj" fmla="val 4487"/>
                  </a:avLst>
                </a:prstGeom>
                <a:solidFill>
                  <a:srgbClr val="262626"/>
                </a:solidFill>
                <a:ln w="3810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" name="Google Shape;881;p39">
                  <a:extLst>
                    <a:ext uri="{FF2B5EF4-FFF2-40B4-BE49-F238E27FC236}">
                      <a16:creationId xmlns:a16="http://schemas.microsoft.com/office/drawing/2014/main" id="{77B4B207-2BDE-4E5C-A460-089A06B8900A}"/>
                    </a:ext>
                  </a:extLst>
                </p:cNvPr>
                <p:cNvGrpSpPr/>
                <p:nvPr/>
              </p:nvGrpSpPr>
              <p:grpSpPr>
                <a:xfrm>
                  <a:off x="1059475" y="5078309"/>
                  <a:ext cx="5622600" cy="94200"/>
                  <a:chOff x="1059475" y="5076025"/>
                  <a:chExt cx="5622600" cy="188400"/>
                </a:xfrm>
              </p:grpSpPr>
              <p:sp>
                <p:nvSpPr>
                  <p:cNvPr id="33" name="Google Shape;882;p39">
                    <a:extLst>
                      <a:ext uri="{FF2B5EF4-FFF2-40B4-BE49-F238E27FC236}">
                        <a16:creationId xmlns:a16="http://schemas.microsoft.com/office/drawing/2014/main" id="{9C227DAB-0539-40DC-8AFF-DD6BBFB749B9}"/>
                      </a:ext>
                    </a:extLst>
                  </p:cNvPr>
                  <p:cNvSpPr/>
                  <p:nvPr/>
                </p:nvSpPr>
                <p:spPr>
                  <a:xfrm>
                    <a:off x="1059475" y="5076025"/>
                    <a:ext cx="5622600" cy="188400"/>
                  </a:xfrm>
                  <a:prstGeom prst="roundRect">
                    <a:avLst>
                      <a:gd name="adj" fmla="val 35520"/>
                    </a:avLst>
                  </a:prstGeom>
                  <a:solidFill>
                    <a:srgbClr val="BFBFBF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121900" tIns="60925" rIns="121900" bIns="609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" name="Google Shape;883;p39">
                    <a:extLst>
                      <a:ext uri="{FF2B5EF4-FFF2-40B4-BE49-F238E27FC236}">
                        <a16:creationId xmlns:a16="http://schemas.microsoft.com/office/drawing/2014/main" id="{CBBA8980-3D7F-4DD5-B883-C5721A020F28}"/>
                      </a:ext>
                    </a:extLst>
                  </p:cNvPr>
                  <p:cNvSpPr/>
                  <p:nvPr/>
                </p:nvSpPr>
                <p:spPr>
                  <a:xfrm>
                    <a:off x="3354359" y="5081221"/>
                    <a:ext cx="103035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351" h="131148" extrusionOk="0">
                        <a:moveTo>
                          <a:pt x="0" y="0"/>
                        </a:moveTo>
                        <a:lnTo>
                          <a:pt x="1030351" y="0"/>
                        </a:lnTo>
                        <a:lnTo>
                          <a:pt x="995408" y="51827"/>
                        </a:lnTo>
                        <a:cubicBezTo>
                          <a:pt x="946399" y="100836"/>
                          <a:pt x="878694" y="131148"/>
                          <a:pt x="803909" y="131148"/>
                        </a:cubicBezTo>
                        <a:lnTo>
                          <a:pt x="226441" y="131148"/>
                        </a:lnTo>
                        <a:cubicBezTo>
                          <a:pt x="151656" y="131148"/>
                          <a:pt x="83951" y="100836"/>
                          <a:pt x="34942" y="51827"/>
                        </a:cubicBezTo>
                        <a:close/>
                      </a:path>
                    </a:pathLst>
                  </a:custGeom>
                  <a:solidFill>
                    <a:srgbClr val="A5A5A5"/>
                  </a:solidFill>
                  <a:ln>
                    <a:noFill/>
                  </a:ln>
                </p:spPr>
                <p:txBody>
                  <a:bodyPr spcFirstLastPara="1" wrap="square" lIns="121900" tIns="60925" rIns="121900" bIns="6092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0" name="Google Shape;884;p39">
                <a:extLst>
                  <a:ext uri="{FF2B5EF4-FFF2-40B4-BE49-F238E27FC236}">
                    <a16:creationId xmlns:a16="http://schemas.microsoft.com/office/drawing/2014/main" id="{1DE53D9E-976D-4CD6-885A-07FA0B3AFF35}"/>
                  </a:ext>
                </a:extLst>
              </p:cNvPr>
              <p:cNvSpPr/>
              <p:nvPr/>
            </p:nvSpPr>
            <p:spPr>
              <a:xfrm>
                <a:off x="6037018" y="2768053"/>
                <a:ext cx="97200" cy="97200"/>
              </a:xfrm>
              <a:prstGeom prst="ellipse">
                <a:avLst/>
              </a:pr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8" name="Picture 45">
              <a:extLst>
                <a:ext uri="{FF2B5EF4-FFF2-40B4-BE49-F238E27FC236}">
                  <a16:creationId xmlns:a16="http://schemas.microsoft.com/office/drawing/2014/main" id="{52B667DE-6773-4A5F-ABC7-E9AC0AED1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77" y="1325971"/>
              <a:ext cx="2336549" cy="2176536"/>
            </a:xfrm>
            <a:prstGeom prst="rect">
              <a:avLst/>
            </a:prstGeom>
          </p:spPr>
        </p:pic>
      </p:grp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1E3C5B16-843B-4359-84DA-AC60A0946609}"/>
              </a:ext>
            </a:extLst>
          </p:cNvPr>
          <p:cNvCxnSpPr>
            <a:stCxn id="2" idx="3"/>
            <a:endCxn id="4" idx="2"/>
          </p:cNvCxnSpPr>
          <p:nvPr/>
        </p:nvCxnSpPr>
        <p:spPr>
          <a:xfrm flipV="1">
            <a:off x="1894051" y="1603560"/>
            <a:ext cx="2356400" cy="1405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D46709AD-CD25-4B06-9A09-4F1ED67B60F3}"/>
              </a:ext>
            </a:extLst>
          </p:cNvPr>
          <p:cNvCxnSpPr>
            <a:cxnSpLocks/>
            <a:stCxn id="2" idx="3"/>
            <a:endCxn id="19" idx="2"/>
          </p:cNvCxnSpPr>
          <p:nvPr/>
        </p:nvCxnSpPr>
        <p:spPr>
          <a:xfrm>
            <a:off x="1894051" y="3008968"/>
            <a:ext cx="2346496" cy="1269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Google Shape;494;p23">
            <a:extLst>
              <a:ext uri="{FF2B5EF4-FFF2-40B4-BE49-F238E27FC236}">
                <a16:creationId xmlns:a16="http://schemas.microsoft.com/office/drawing/2014/main" id="{D5A61DE6-A52D-435C-B3EB-9E82888B25C9}"/>
              </a:ext>
            </a:extLst>
          </p:cNvPr>
          <p:cNvSpPr txBox="1">
            <a:spLocks/>
          </p:cNvSpPr>
          <p:nvPr/>
        </p:nvSpPr>
        <p:spPr>
          <a:xfrm>
            <a:off x="4158459" y="2217433"/>
            <a:ext cx="1531117" cy="3579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b="1">
                <a:solidFill>
                  <a:schemeClr val="bg1"/>
                </a:solidFill>
              </a:rPr>
              <a:t>Facial-age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Google Shape;495;p23">
            <a:extLst>
              <a:ext uri="{FF2B5EF4-FFF2-40B4-BE49-F238E27FC236}">
                <a16:creationId xmlns:a16="http://schemas.microsoft.com/office/drawing/2014/main" id="{7C9DBF40-2ED0-4185-AFAF-2E351668DB5F}"/>
              </a:ext>
            </a:extLst>
          </p:cNvPr>
          <p:cNvSpPr txBox="1">
            <a:spLocks/>
          </p:cNvSpPr>
          <p:nvPr/>
        </p:nvSpPr>
        <p:spPr>
          <a:xfrm>
            <a:off x="4252281" y="2544294"/>
            <a:ext cx="1264718" cy="375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/>
              <a:t>Fazle Rabbi</a:t>
            </a:r>
            <a:endParaRPr lang="en-US" sz="1400" dirty="0"/>
          </a:p>
        </p:txBody>
      </p:sp>
      <p:sp>
        <p:nvSpPr>
          <p:cNvPr id="40" name="Chỗ dành sẵn cho Số hiệu Bản chiếu 39">
            <a:extLst>
              <a:ext uri="{FF2B5EF4-FFF2-40B4-BE49-F238E27FC236}">
                <a16:creationId xmlns:a16="http://schemas.microsoft.com/office/drawing/2014/main" id="{FB538270-1177-4E49-8549-19C89BF5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F10CB384-DC72-421C-BEDD-A01EEE46C311}"/>
              </a:ext>
            </a:extLst>
          </p:cNvPr>
          <p:cNvSpPr txBox="1"/>
          <p:nvPr/>
        </p:nvSpPr>
        <p:spPr>
          <a:xfrm>
            <a:off x="0" y="6116397"/>
            <a:ext cx="100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https://www.kaggle.com/frabbisw/facial-age</a:t>
            </a:r>
            <a:endParaRPr lang="en-US" u="sng" dirty="0"/>
          </a:p>
          <a:p>
            <a:r>
              <a:rPr lang="en-US" u="sng" dirty="0"/>
              <a:t>https://www.kaggle.com/jangedoo/utkface-new</a:t>
            </a:r>
          </a:p>
        </p:txBody>
      </p:sp>
    </p:spTree>
    <p:extLst>
      <p:ext uri="{BB962C8B-B14F-4D97-AF65-F5344CB8AC3E}">
        <p14:creationId xmlns:p14="http://schemas.microsoft.com/office/powerpoint/2010/main" val="160320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1" y="2733708"/>
            <a:ext cx="7810536" cy="1134907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PREPARATION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0096AB7-CADF-463B-B07C-F7688801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6;p23">
            <a:extLst>
              <a:ext uri="{FF2B5EF4-FFF2-40B4-BE49-F238E27FC236}">
                <a16:creationId xmlns:a16="http://schemas.microsoft.com/office/drawing/2014/main" id="{F711B4EF-E0A1-4B4C-8A0D-5B16966EABDB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1" y="2227786"/>
            <a:ext cx="1344937" cy="134493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494;p23">
            <a:extLst>
              <a:ext uri="{FF2B5EF4-FFF2-40B4-BE49-F238E27FC236}">
                <a16:creationId xmlns:a16="http://schemas.microsoft.com/office/drawing/2014/main" id="{0450BFBD-A980-4BA8-A8C3-C66D84805179}"/>
              </a:ext>
            </a:extLst>
          </p:cNvPr>
          <p:cNvSpPr txBox="1">
            <a:spLocks/>
          </p:cNvSpPr>
          <p:nvPr/>
        </p:nvSpPr>
        <p:spPr>
          <a:xfrm>
            <a:off x="679008" y="3616659"/>
            <a:ext cx="1452360" cy="3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z="1600" dirty="0"/>
              <a:t>Combined</a:t>
            </a:r>
          </a:p>
          <a:p>
            <a:pPr algn="ctr"/>
            <a:r>
              <a:rPr lang="en-US" sz="1600" dirty="0"/>
              <a:t>datasets</a:t>
            </a:r>
          </a:p>
        </p:txBody>
      </p:sp>
      <p:sp>
        <p:nvSpPr>
          <p:cNvPr id="8" name="Google Shape;495;p23">
            <a:extLst>
              <a:ext uri="{FF2B5EF4-FFF2-40B4-BE49-F238E27FC236}">
                <a16:creationId xmlns:a16="http://schemas.microsoft.com/office/drawing/2014/main" id="{4D0069FC-A1EB-4287-A5D6-4BE98F76B469}"/>
              </a:ext>
            </a:extLst>
          </p:cNvPr>
          <p:cNvSpPr txBox="1">
            <a:spLocks/>
          </p:cNvSpPr>
          <p:nvPr/>
        </p:nvSpPr>
        <p:spPr>
          <a:xfrm>
            <a:off x="3045209" y="1413945"/>
            <a:ext cx="6320413" cy="468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bg2"/>
                </a:solidFill>
              </a:rPr>
              <a:t>Convert all images to the same </a:t>
            </a:r>
            <a:r>
              <a:rPr lang="en-US" sz="1600">
                <a:solidFill>
                  <a:srgbClr val="FF0000"/>
                </a:solidFill>
              </a:rPr>
              <a:t>JPG</a:t>
            </a:r>
            <a:r>
              <a:rPr lang="en-US" sz="1600">
                <a:solidFill>
                  <a:schemeClr val="bg2"/>
                </a:solidFill>
              </a:rPr>
              <a:t> format, size: (200, 200)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F0972014-926B-4BD6-853A-D9ED62C9A9E6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131368" y="1720151"/>
            <a:ext cx="913842" cy="1180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5DBBA2E8-372C-460B-B226-60DB3C29978E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2131368" y="2900255"/>
            <a:ext cx="964125" cy="1439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Biểu đồ 21">
            <a:extLst>
              <a:ext uri="{FF2B5EF4-FFF2-40B4-BE49-F238E27FC236}">
                <a16:creationId xmlns:a16="http://schemas.microsoft.com/office/drawing/2014/main" id="{7E04D1B2-05B4-4007-B2A1-70AF81EC5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720460"/>
              </p:ext>
            </p:extLst>
          </p:nvPr>
        </p:nvGraphicFramePr>
        <p:xfrm>
          <a:off x="7615332" y="2479375"/>
          <a:ext cx="4039185" cy="3526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AED8CC3C-C49F-4930-A0CF-6E664321CD3C}"/>
              </a:ext>
            </a:extLst>
          </p:cNvPr>
          <p:cNvSpPr txBox="1"/>
          <p:nvPr/>
        </p:nvSpPr>
        <p:spPr>
          <a:xfrm>
            <a:off x="9023153" y="3247327"/>
            <a:ext cx="56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65E4116C-1FA8-43B2-A9E6-0DACDE2F4A18}"/>
              </a:ext>
            </a:extLst>
          </p:cNvPr>
          <p:cNvSpPr txBox="1"/>
          <p:nvPr/>
        </p:nvSpPr>
        <p:spPr>
          <a:xfrm>
            <a:off x="8160926" y="3626349"/>
            <a:ext cx="56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48D4C300-C2D3-4EF6-9E24-65CDD0529077}"/>
              </a:ext>
            </a:extLst>
          </p:cNvPr>
          <p:cNvSpPr txBox="1"/>
          <p:nvPr/>
        </p:nvSpPr>
        <p:spPr>
          <a:xfrm>
            <a:off x="10089821" y="3951417"/>
            <a:ext cx="56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80%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89D1CEC-A7A7-4BD9-B2D9-E85F8562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93" y="2982192"/>
            <a:ext cx="3162574" cy="2715320"/>
          </a:xfrm>
          <a:prstGeom prst="rect">
            <a:avLst/>
          </a:prstGeom>
        </p:spPr>
      </p:pic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90B5DFD4-AF77-4F43-8F22-5251245C6C16}"/>
              </a:ext>
            </a:extLst>
          </p:cNvPr>
          <p:cNvCxnSpPr>
            <a:cxnSpLocks/>
          </p:cNvCxnSpPr>
          <p:nvPr/>
        </p:nvCxnSpPr>
        <p:spPr>
          <a:xfrm>
            <a:off x="6311692" y="4224359"/>
            <a:ext cx="1407549" cy="18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22897C1-12AA-4311-8492-E1839A25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6585002" cy="1386115"/>
          </a:xfrm>
        </p:spPr>
        <p:txBody>
          <a:bodyPr/>
          <a:lstStyle/>
          <a:p>
            <a:pPr algn="l"/>
            <a:r>
              <a:rPr lang="en-US" u="sng">
                <a:solidFill>
                  <a:schemeClr val="bg1"/>
                </a:solidFill>
              </a:rPr>
              <a:t>PART 1: </a:t>
            </a:r>
            <a:br>
              <a:rPr lang="en-US" u="sng">
                <a:solidFill>
                  <a:schemeClr val="bg1"/>
                </a:solidFill>
              </a:rPr>
            </a:br>
            <a:br>
              <a:rPr lang="en-US"/>
            </a:br>
            <a:r>
              <a:rPr lang="en-US"/>
              <a:t>FACE DETECTION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91A0CBC-D43B-4544-8066-AF6C9970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</TotalTime>
  <Words>1662</Words>
  <Application>Microsoft Office PowerPoint</Application>
  <PresentationFormat>Màn hình rộng</PresentationFormat>
  <Paragraphs>352</Paragraphs>
  <Slides>42</Slides>
  <Notes>16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4</vt:i4>
      </vt:variant>
      <vt:variant>
        <vt:lpstr>Tiêu đề Bản chiếu</vt:lpstr>
      </vt:variant>
      <vt:variant>
        <vt:i4>42</vt:i4>
      </vt:variant>
    </vt:vector>
  </HeadingPairs>
  <TitlesOfParts>
    <vt:vector size="57" baseType="lpstr">
      <vt:lpstr>.VnArialH</vt:lpstr>
      <vt:lpstr>.VnCooper</vt:lpstr>
      <vt:lpstr>Abril Fatface</vt:lpstr>
      <vt:lpstr>Aldrich</vt:lpstr>
      <vt:lpstr>arial</vt:lpstr>
      <vt:lpstr>arial</vt:lpstr>
      <vt:lpstr>Calibri</vt:lpstr>
      <vt:lpstr>Consolas</vt:lpstr>
      <vt:lpstr>Poppins ExtraBold</vt:lpstr>
      <vt:lpstr>Segoe UI</vt:lpstr>
      <vt:lpstr>Trebuchet MS</vt:lpstr>
      <vt:lpstr>Berlin</vt:lpstr>
      <vt:lpstr>1_Berlin</vt:lpstr>
      <vt:lpstr>2_Berlin</vt:lpstr>
      <vt:lpstr>3_Berlin</vt:lpstr>
      <vt:lpstr>Age &amp; Gender Detection</vt:lpstr>
      <vt:lpstr>Team’s Members</vt:lpstr>
      <vt:lpstr>Project Description</vt:lpstr>
      <vt:lpstr>Bản trình bày PowerPoint</vt:lpstr>
      <vt:lpstr>EXPLORATORY DATA ANALYSIS</vt:lpstr>
      <vt:lpstr>Bản trình bày PowerPoint</vt:lpstr>
      <vt:lpstr>DATASET PREPARATION</vt:lpstr>
      <vt:lpstr>Bản trình bày PowerPoint</vt:lpstr>
      <vt:lpstr>PART 1:   FACE DETECTION</vt:lpstr>
      <vt:lpstr>Bản trình bày PowerPoint</vt:lpstr>
      <vt:lpstr>HAAR CASCADE</vt:lpstr>
      <vt:lpstr>MTCNN</vt:lpstr>
      <vt:lpstr>YOLOV4 FOR OBJECT DETECTION</vt:lpstr>
      <vt:lpstr>Bản trình bày PowerPoint</vt:lpstr>
      <vt:lpstr>Bản trình bày PowerPoint</vt:lpstr>
      <vt:lpstr>PART 2:  AGE DETECTION</vt:lpstr>
      <vt:lpstr>Bản trình bày PowerPoint</vt:lpstr>
      <vt:lpstr>Split data into classes of age-ranges</vt:lpstr>
      <vt:lpstr>Feature Extraction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PART 3:  GENDER DETECTION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Dương Hải Nguyễn</cp:lastModifiedBy>
  <cp:revision>120</cp:revision>
  <dcterms:created xsi:type="dcterms:W3CDTF">2014-04-17T23:07:25Z</dcterms:created>
  <dcterms:modified xsi:type="dcterms:W3CDTF">2021-12-31T09:42:32Z</dcterms:modified>
</cp:coreProperties>
</file>